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1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70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5FBD487-E875-44E7-BD09-5DA262BF2F00}">
          <p14:sldIdLst>
            <p14:sldId id="256"/>
            <p14:sldId id="261"/>
            <p14:sldId id="257"/>
            <p14:sldId id="259"/>
            <p14:sldId id="258"/>
            <p14:sldId id="260"/>
            <p14:sldId id="262"/>
            <p14:sldId id="263"/>
            <p14:sldId id="264"/>
            <p14:sldId id="265"/>
            <p14:sldId id="266"/>
            <p14:sldId id="270"/>
            <p14:sldId id="269"/>
          </p14:sldIdLst>
        </p14:section>
        <p14:section name="Раздел без заголовка" id="{4DF799EE-8DE9-4032-BE2E-DDB7CCB1D08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192"/>
    <a:srgbClr val="F96E63"/>
    <a:srgbClr val="F73F31"/>
    <a:srgbClr val="F5C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7BEB8-ABCE-444F-95AF-CC9E05D1F8FC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3E783-8554-4D95-84E5-2AE37766A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10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64AEB-0768-4160-AC4C-4A047C55A7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7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7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4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30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87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56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41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814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09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363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7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1B6BA-C94A-4D8A-A577-D66370C0A94E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BA11E-7C4F-40C1-A34B-F9BDB4BD1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4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hyperlink" Target="http://www.ritter-laminat.ru/" TargetMode="External"/><Relationship Id="rId4" Type="http://schemas.openxmlformats.org/officeDocument/2006/relationships/image" Target="../media/image43.jpe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utp.sberbank-ast.ru/Property/NBT/PurchaseView/30/0/0/387353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2890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Оборудование </a:t>
            </a:r>
            <a:r>
              <a:rPr lang="ru-RU" sz="3200" b="1" dirty="0"/>
              <a:t>для производства ламинированного напольного покрытия (ламината)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1800" dirty="0"/>
              <a:t>- линии форматирования </a:t>
            </a:r>
            <a:r>
              <a:rPr lang="en-US" sz="1800" b="1" dirty="0"/>
              <a:t>HOMAG</a:t>
            </a:r>
            <a:r>
              <a:rPr lang="ru-RU" sz="1800" dirty="0"/>
              <a:t> (производство Германия);</a:t>
            </a:r>
          </a:p>
          <a:p>
            <a:r>
              <a:rPr lang="ru-RU" sz="1800" dirty="0"/>
              <a:t>- линии ламинирования </a:t>
            </a:r>
            <a:r>
              <a:rPr lang="ru-RU" sz="1800" b="1" dirty="0"/>
              <a:t>BURKLE</a:t>
            </a:r>
            <a:r>
              <a:rPr lang="ru-RU" sz="1800" dirty="0"/>
              <a:t> (производство Германия);</a:t>
            </a:r>
          </a:p>
          <a:p>
            <a:r>
              <a:rPr lang="ru-RU" sz="1800" dirty="0"/>
              <a:t>- </a:t>
            </a:r>
            <a:r>
              <a:rPr lang="ru-RU" sz="1800" dirty="0" smtClean="0"/>
              <a:t>пресс-пластины </a:t>
            </a:r>
            <a:r>
              <a:rPr lang="en-US" sz="1800" b="1" dirty="0"/>
              <a:t>SESA</a:t>
            </a:r>
            <a:r>
              <a:rPr lang="ru-RU" sz="1800" dirty="0"/>
              <a:t> (производство Италия);</a:t>
            </a:r>
          </a:p>
          <a:p>
            <a:r>
              <a:rPr lang="ru-RU" sz="1800" dirty="0"/>
              <a:t>- </a:t>
            </a:r>
            <a:r>
              <a:rPr lang="ru-RU" sz="1800" dirty="0" smtClean="0"/>
              <a:t>комплекты </a:t>
            </a:r>
            <a:r>
              <a:rPr lang="ru-RU" sz="1800" dirty="0"/>
              <a:t>фрез </a:t>
            </a:r>
            <a:r>
              <a:rPr lang="en-US" sz="1800" b="1" dirty="0" smtClean="0"/>
              <a:t>LEUCO</a:t>
            </a:r>
            <a:r>
              <a:rPr lang="en-US" sz="1800" dirty="0" smtClean="0"/>
              <a:t> </a:t>
            </a:r>
            <a:r>
              <a:rPr lang="ru-RU" sz="1800" dirty="0" smtClean="0"/>
              <a:t>(производство Германия);</a:t>
            </a:r>
          </a:p>
          <a:p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11170" y="6091701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Мытищи 202</a:t>
            </a:r>
            <a:r>
              <a:rPr lang="en-US" dirty="0" smtClean="0"/>
              <a:t>6</a:t>
            </a:r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06" y="43845"/>
            <a:ext cx="1945339" cy="9561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204" y="262355"/>
            <a:ext cx="1696057" cy="8537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043" y="262355"/>
            <a:ext cx="2306118" cy="8647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1706" y="416134"/>
            <a:ext cx="19335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06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Общая информация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7978"/>
            <a:ext cx="10515600" cy="468898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Предлагаем </a:t>
            </a:r>
            <a:r>
              <a:rPr lang="ru-RU" dirty="0"/>
              <a:t>комплекс оборудования для производства ламинированного напольного покрытия (ламината) состоящий из:</a:t>
            </a:r>
          </a:p>
          <a:p>
            <a:r>
              <a:rPr lang="ru-RU" dirty="0"/>
              <a:t>- линии форматирования </a:t>
            </a:r>
            <a:r>
              <a:rPr lang="en-US" dirty="0"/>
              <a:t>HOMAG</a:t>
            </a:r>
            <a:r>
              <a:rPr lang="ru-RU" dirty="0"/>
              <a:t> (производство Германия), эксплуатационная производительность </a:t>
            </a:r>
            <a:r>
              <a:rPr lang="ru-RU" dirty="0" smtClean="0"/>
              <a:t>4,7млн. </a:t>
            </a:r>
            <a:r>
              <a:rPr lang="ru-RU" dirty="0"/>
              <a:t>кв. м./год. Степень износа – </a:t>
            </a:r>
            <a:r>
              <a:rPr lang="ru-RU" dirty="0" smtClean="0"/>
              <a:t>до 50</a:t>
            </a:r>
            <a:r>
              <a:rPr lang="ru-RU" dirty="0"/>
              <a:t>%.;</a:t>
            </a:r>
          </a:p>
          <a:p>
            <a:r>
              <a:rPr lang="ru-RU" dirty="0"/>
              <a:t>- линии ламинирования BURKLE (производство Германия), эксплуатационная производительность </a:t>
            </a:r>
            <a:r>
              <a:rPr lang="ru-RU" dirty="0" smtClean="0"/>
              <a:t>5 млн. </a:t>
            </a:r>
            <a:r>
              <a:rPr lang="ru-RU" dirty="0"/>
              <a:t>кв. м./год. Степень износа </a:t>
            </a:r>
            <a:r>
              <a:rPr lang="ru-RU" dirty="0" smtClean="0"/>
              <a:t>–до </a:t>
            </a:r>
            <a:r>
              <a:rPr lang="ru-RU" dirty="0"/>
              <a:t>50%.;</a:t>
            </a:r>
          </a:p>
          <a:p>
            <a:r>
              <a:rPr lang="ru-RU" dirty="0"/>
              <a:t>- пресс-пластин </a:t>
            </a:r>
            <a:r>
              <a:rPr lang="en-US" dirty="0"/>
              <a:t>SESA</a:t>
            </a:r>
            <a:r>
              <a:rPr lang="ru-RU" dirty="0"/>
              <a:t> (производство Италия</a:t>
            </a:r>
            <a:r>
              <a:rPr lang="ru-RU" dirty="0" smtClean="0"/>
              <a:t>).</a:t>
            </a:r>
          </a:p>
          <a:p>
            <a:r>
              <a:rPr lang="ru-RU" dirty="0" smtClean="0"/>
              <a:t>- </a:t>
            </a:r>
            <a:r>
              <a:rPr lang="ru-RU" dirty="0"/>
              <a:t>комплекты </a:t>
            </a:r>
            <a:r>
              <a:rPr lang="ru-RU" sz="2900" dirty="0"/>
              <a:t>фрез </a:t>
            </a:r>
            <a:r>
              <a:rPr lang="en-US" sz="2900" dirty="0"/>
              <a:t>LEUCO </a:t>
            </a:r>
            <a:r>
              <a:rPr lang="ru-RU" dirty="0"/>
              <a:t>(производство Германия);</a:t>
            </a:r>
          </a:p>
          <a:p>
            <a:r>
              <a:rPr lang="ru-RU" dirty="0" smtClean="0"/>
              <a:t>Линии </a:t>
            </a:r>
            <a:r>
              <a:rPr lang="ru-RU" dirty="0"/>
              <a:t>введены в эксплуатацию в 2009 году, находятся в рабочем состоянии на действующем производстве в г. Мытищи Московской области. Оборудование регулярно проходит техническое обслуживание и аудит в соответствии с регламентами, графиками ППР на производстве. В период эксплуатации производственные мощности оборудования использовались на </a:t>
            </a:r>
            <a:r>
              <a:rPr lang="ru-RU" dirty="0" smtClean="0"/>
              <a:t>20</a:t>
            </a:r>
            <a:r>
              <a:rPr lang="ru-RU" dirty="0"/>
              <a:t>%.</a:t>
            </a:r>
          </a:p>
          <a:p>
            <a:r>
              <a:rPr lang="ru-RU" dirty="0"/>
              <a:t>На оборудовании производится премиальный сегмент ламината (толщина 12 мм), возможная производительность до 4 млн. м2 в год (возможно производство ламината иной толщины от 7,6мм до 12мм)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686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07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BURKLE </a:t>
            </a:r>
            <a:r>
              <a:rPr lang="ru-RU" sz="2400" b="1" dirty="0" err="1"/>
              <a:t>короткотактная</a:t>
            </a:r>
            <a:r>
              <a:rPr lang="ru-RU" sz="2400" b="1" dirty="0"/>
              <a:t> прессовая линия проходного типа модель </a:t>
            </a:r>
            <a:r>
              <a:rPr lang="en-US" sz="2400" b="1" dirty="0"/>
              <a:t>ODWD</a:t>
            </a:r>
            <a:r>
              <a:rPr lang="ru-RU" sz="2400" b="1" dirty="0"/>
              <a:t> 2228/400 для покрытия МДФ и ХДФ плит </a:t>
            </a:r>
            <a:r>
              <a:rPr lang="ru-RU" sz="2400" b="1" dirty="0" err="1" smtClean="0"/>
              <a:t>меламиновыми</a:t>
            </a:r>
            <a:r>
              <a:rPr lang="ru-RU" sz="2400" b="1" dirty="0" smtClean="0"/>
              <a:t> </a:t>
            </a:r>
            <a:r>
              <a:rPr lang="ru-RU" sz="2400" b="1" dirty="0"/>
              <a:t>пленками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907" y="1493664"/>
            <a:ext cx="6568821" cy="35942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567" y="5151266"/>
            <a:ext cx="2773680" cy="1504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729" y="1493664"/>
            <a:ext cx="2523258" cy="3594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571" y="1493663"/>
            <a:ext cx="2552199" cy="35942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25" y="5153891"/>
            <a:ext cx="2843145" cy="15181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41" y="5148641"/>
            <a:ext cx="2709948" cy="1507228"/>
          </a:xfrm>
          <a:prstGeom prst="rect">
            <a:avLst/>
          </a:prstGeom>
        </p:spPr>
      </p:pic>
      <p:sp>
        <p:nvSpPr>
          <p:cNvPr id="15" name="object 16"/>
          <p:cNvSpPr/>
          <p:nvPr/>
        </p:nvSpPr>
        <p:spPr>
          <a:xfrm>
            <a:off x="285907" y="5164862"/>
            <a:ext cx="2972682" cy="15072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80564" y="523081"/>
            <a:ext cx="114300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6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755" y="84360"/>
            <a:ext cx="10515600" cy="1003288"/>
          </a:xfrm>
        </p:spPr>
        <p:txBody>
          <a:bodyPr/>
          <a:lstStyle/>
          <a:p>
            <a:r>
              <a:rPr lang="ru-RU" dirty="0" smtClean="0"/>
              <a:t>Технические данные пресса </a:t>
            </a:r>
            <a:r>
              <a:rPr lang="en-US" dirty="0" smtClean="0"/>
              <a:t>BURKLE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614" y="1218795"/>
            <a:ext cx="3506064" cy="48072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743" y="1228315"/>
            <a:ext cx="3520398" cy="479776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3755" y="1228315"/>
            <a:ext cx="3578735" cy="46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7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b="1" dirty="0" smtClean="0"/>
              <a:t>HOMAG</a:t>
            </a:r>
            <a:r>
              <a:rPr lang="ru-RU" sz="2000" b="1" dirty="0" smtClean="0"/>
              <a:t> </a:t>
            </a:r>
            <a:r>
              <a:rPr lang="en-US" sz="2000" b="1" dirty="0"/>
              <a:t>OPTIMAT FPR225/7/10/PL/L</a:t>
            </a:r>
            <a:r>
              <a:rPr lang="ru-RU" sz="2000" b="1" dirty="0"/>
              <a:t> </a:t>
            </a:r>
            <a:r>
              <a:rPr lang="ru-RU" sz="2000" b="1" dirty="0" smtClean="0"/>
              <a:t>полуавтоматическая </a:t>
            </a:r>
            <a:r>
              <a:rPr lang="ru-RU" sz="2000" b="1" dirty="0"/>
              <a:t>линия форматирования для производства напольного </a:t>
            </a:r>
            <a:r>
              <a:rPr lang="ru-RU" sz="2000" b="1" dirty="0" smtClean="0"/>
              <a:t>покрытия</a:t>
            </a:r>
            <a:br>
              <a:rPr lang="ru-RU" sz="2000" b="1" dirty="0" smtClean="0"/>
            </a:br>
            <a:r>
              <a:rPr lang="en-US" sz="1800" dirty="0"/>
              <a:t>- OPTIMAT FPR 225/7/10/PL/L № 0-203-34-4873 2004</a:t>
            </a:r>
            <a:r>
              <a:rPr lang="ru-RU" sz="1800" dirty="0"/>
              <a:t>г</a:t>
            </a:r>
            <a:r>
              <a:rPr lang="en-US" sz="1800" dirty="0"/>
              <a:t>. </a:t>
            </a:r>
            <a:r>
              <a:rPr lang="ru-RU" sz="1800" dirty="0"/>
              <a:t>(Продольная машина)</a:t>
            </a:r>
            <a:br>
              <a:rPr lang="ru-RU" sz="1800" dirty="0"/>
            </a:br>
            <a:r>
              <a:rPr lang="en-US" sz="1800" dirty="0"/>
              <a:t>- OPTIMAT FPR 226/7/15/PL/Q № 0-203-34-4875 2004</a:t>
            </a:r>
            <a:r>
              <a:rPr lang="ru-RU" sz="1800" dirty="0"/>
              <a:t>г</a:t>
            </a:r>
            <a:r>
              <a:rPr lang="en-US" sz="1800" dirty="0"/>
              <a:t>. </a:t>
            </a:r>
            <a:r>
              <a:rPr lang="ru-RU" sz="1800" dirty="0"/>
              <a:t>(Поперечная машина)</a:t>
            </a:r>
            <a:br>
              <a:rPr lang="ru-RU" sz="1800" dirty="0"/>
            </a:br>
            <a:endParaRPr lang="ru-RU" sz="1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490" y="1393363"/>
            <a:ext cx="6173441" cy="34295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201" y="1417160"/>
            <a:ext cx="2632364" cy="1774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931" y="3273043"/>
            <a:ext cx="2704259" cy="1549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931" y="1417159"/>
            <a:ext cx="2718262" cy="1774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201" y="3273044"/>
            <a:ext cx="2632363" cy="15498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231" y="4904509"/>
            <a:ext cx="2793077" cy="1828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74" y="4899367"/>
            <a:ext cx="2909690" cy="1833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032" y="4921675"/>
            <a:ext cx="2700135" cy="18131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82" y="4921675"/>
            <a:ext cx="2859542" cy="18116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20375" y="41275"/>
            <a:ext cx="146685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87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5" y="108066"/>
            <a:ext cx="11187545" cy="357448"/>
          </a:xfrm>
        </p:spPr>
        <p:txBody>
          <a:bodyPr>
            <a:noAutofit/>
          </a:bodyPr>
          <a:lstStyle/>
          <a:p>
            <a:r>
              <a:rPr lang="ru-RU" sz="2800" dirty="0" smtClean="0"/>
              <a:t>Технические данные </a:t>
            </a:r>
            <a:r>
              <a:rPr lang="ru-RU" sz="2800" dirty="0"/>
              <a:t>HOMAG</a:t>
            </a:r>
            <a:r>
              <a:rPr lang="ru-RU" sz="2400" dirty="0"/>
              <a:t>(ширина заготовки мин.-макс.)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701" y="508636"/>
            <a:ext cx="2795646" cy="40093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347" y="508636"/>
            <a:ext cx="2955585" cy="38539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240" y="508636"/>
            <a:ext cx="2897338" cy="39702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0578" y="558513"/>
            <a:ext cx="3247627" cy="37541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53" y="4405659"/>
            <a:ext cx="4297872" cy="237908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753240" y="4995037"/>
            <a:ext cx="5693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OPTIMAT FPR 225/7/10/PL/L № 0-203-34-4873 2004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(Продольная машина)</a:t>
            </a:r>
          </a:p>
          <a:p>
            <a:pPr indent="342900"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OPTIMAT FPR 226/7/15/PL/Q № 0-203-34-4875 2004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(Поперечная машина)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0375" y="0"/>
            <a:ext cx="1277830" cy="56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05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813843"/>
            <a:ext cx="8871065" cy="241873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Пресс-пластин </a:t>
            </a:r>
            <a:r>
              <a:rPr lang="en-US" sz="4000" dirty="0" smtClean="0"/>
              <a:t>SESA</a:t>
            </a:r>
            <a:r>
              <a:rPr lang="ru-RU" sz="4000" dirty="0" smtClean="0"/>
              <a:t> (производство Италия).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448" y="1517134"/>
            <a:ext cx="7139606" cy="50240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21" y="4399465"/>
            <a:ext cx="4556327" cy="20492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084" y="115021"/>
            <a:ext cx="2542916" cy="11614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08188" y="1187277"/>
            <a:ext cx="4574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наличии 18 пресс-пластин (вчт. 2 нижних)</a:t>
            </a:r>
          </a:p>
          <a:p>
            <a:pPr indent="342900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Представленные в 8 тиснениях.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" name="Группа 23"/>
          <p:cNvGrpSpPr>
            <a:grpSpLocks/>
          </p:cNvGrpSpPr>
          <p:nvPr/>
        </p:nvGrpSpPr>
        <p:grpSpPr bwMode="auto">
          <a:xfrm>
            <a:off x="80340" y="1869558"/>
            <a:ext cx="4574786" cy="2295519"/>
            <a:chOff x="160" y="12800"/>
            <a:chExt cx="83262" cy="36291"/>
          </a:xfrm>
        </p:grpSpPr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795" y="23048"/>
              <a:ext cx="13862" cy="7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 </a:t>
              </a:r>
              <a:endPara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«кожа змеи»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63935" y="21788"/>
              <a:ext cx="16567" cy="11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</a:t>
              </a:r>
              <a:endPara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«кожа крокодила»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20792" y="21823"/>
              <a:ext cx="17917" cy="7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 </a:t>
              </a:r>
              <a:endPara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«кракелюр»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160" y="40987"/>
              <a:ext cx="21004" cy="8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</a:t>
              </a:r>
              <a:endPara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</a:t>
              </a:r>
              <a:r>
                <a:rPr kumimoji="0" lang="ru-RU" altLang="ru-RU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шёлкография</a:t>
              </a:r>
              <a:r>
                <a:rPr kumimoji="0" lang="ru-RU" altLang="ru-RU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»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39817" y="40882"/>
              <a:ext cx="23488" cy="8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</a:t>
              </a:r>
              <a:endPara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«натуральное дерево»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87" name="Picture 20" descr="Untitled-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" y="32600"/>
              <a:ext cx="18395" cy="7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21" descr="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0" y="14040"/>
              <a:ext cx="19000" cy="6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2" descr=";;l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" y="12800"/>
              <a:ext cx="19421" cy="7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3" descr="45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92" y="13207"/>
              <a:ext cx="19025" cy="7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4" descr="fgh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9" y="32600"/>
              <a:ext cx="18544" cy="7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5" descr="dsd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96" y="13542"/>
              <a:ext cx="18827" cy="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26" descr="dfgdf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64" y="32600"/>
              <a:ext cx="18528" cy="8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7" descr="sdsfsdf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25" y="32600"/>
              <a:ext cx="18875" cy="8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42570" y="22533"/>
              <a:ext cx="17183" cy="7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 </a:t>
              </a:r>
              <a:endPara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«рубанок»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19286" y="40423"/>
              <a:ext cx="22225" cy="8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</a:t>
              </a:r>
              <a:endPara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«натуральная кожа»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63305" y="40420"/>
              <a:ext cx="20117" cy="7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Тиснение «глубокое состаривание»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1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4584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Описание</a:t>
            </a:r>
            <a:r>
              <a:rPr lang="ru-RU" sz="3200" b="1" dirty="0"/>
              <a:t> технологического </a:t>
            </a:r>
            <a:r>
              <a:rPr lang="ru-RU" sz="3200" b="1" dirty="0" smtClean="0"/>
              <a:t>процесса. </a:t>
            </a:r>
            <a:r>
              <a:rPr lang="ru-RU" sz="3200" b="1" dirty="0" err="1" smtClean="0"/>
              <a:t>Ламинирование</a:t>
            </a:r>
            <a:r>
              <a:rPr lang="ru-RU" sz="3200" b="1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789710"/>
            <a:ext cx="10938164" cy="559446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dirty="0"/>
              <a:t> </a:t>
            </a:r>
            <a:r>
              <a:rPr lang="ru-RU" sz="4800" dirty="0"/>
              <a:t>Производство ламинированного напольного покрытия включает в себя следующие основные операции:</a:t>
            </a:r>
          </a:p>
          <a:p>
            <a:pPr lvl="0" algn="just"/>
            <a:r>
              <a:rPr lang="ru-RU" sz="4800" b="1" dirty="0" err="1" smtClean="0"/>
              <a:t>Ламинирование</a:t>
            </a:r>
            <a:r>
              <a:rPr lang="ru-RU" sz="4800" b="1" dirty="0" smtClean="0"/>
              <a:t> </a:t>
            </a:r>
            <a:r>
              <a:rPr lang="ru-RU" sz="4800" b="1" dirty="0"/>
              <a:t>плит комплектом </a:t>
            </a:r>
            <a:r>
              <a:rPr lang="ru-RU" sz="4800" b="1" dirty="0" err="1"/>
              <a:t>меламиновых</a:t>
            </a:r>
            <a:r>
              <a:rPr lang="ru-RU" sz="4800" b="1" dirty="0"/>
              <a:t> пленок с </a:t>
            </a:r>
            <a:r>
              <a:rPr lang="ru-RU" sz="4800" b="1" dirty="0" smtClean="0"/>
              <a:t>последующей </a:t>
            </a:r>
            <a:r>
              <a:rPr lang="ru-RU" sz="4800" b="1" dirty="0"/>
              <a:t>технологической выдержкой с целью снятия напряжений;</a:t>
            </a:r>
          </a:p>
          <a:p>
            <a:pPr algn="just"/>
            <a:r>
              <a:rPr lang="ru-RU" sz="4800" dirty="0" smtClean="0"/>
              <a:t>Плановый </a:t>
            </a:r>
            <a:r>
              <a:rPr lang="ru-RU" sz="4800" dirty="0"/>
              <a:t>объем производства </a:t>
            </a:r>
            <a:r>
              <a:rPr lang="ru-RU" sz="4800" dirty="0" smtClean="0"/>
              <a:t>полуфабриката </a:t>
            </a:r>
            <a:r>
              <a:rPr lang="ru-RU" sz="4800" dirty="0"/>
              <a:t>«ЛДВП» от 3 500 до 4 500 м2 в 1 смену (8 часов) зависит от количества декоров. *без учета замены пресс-пластин.</a:t>
            </a:r>
            <a:endParaRPr lang="ru-RU" sz="4800" dirty="0" smtClean="0">
              <a:effectLst/>
            </a:endParaRPr>
          </a:p>
          <a:p>
            <a:pPr algn="just"/>
            <a:r>
              <a:rPr lang="ru-RU" sz="4800" dirty="0"/>
              <a:t> </a:t>
            </a:r>
            <a:r>
              <a:rPr lang="ru-RU" sz="4800" dirty="0" smtClean="0"/>
              <a:t>Плиты    </a:t>
            </a:r>
            <a:r>
              <a:rPr lang="ru-RU" sz="4800" dirty="0"/>
              <a:t>древесноволокнистые </a:t>
            </a:r>
            <a:r>
              <a:rPr lang="ru-RU" sz="4800" dirty="0" smtClean="0"/>
              <a:t>твердые </a:t>
            </a:r>
            <a:r>
              <a:rPr lang="ru-RU" sz="4800" dirty="0"/>
              <a:t>(</a:t>
            </a:r>
            <a:r>
              <a:rPr lang="en-US" sz="4800" dirty="0"/>
              <a:t>HDF</a:t>
            </a:r>
            <a:r>
              <a:rPr lang="ru-RU" sz="4800" dirty="0"/>
              <a:t>) размером </a:t>
            </a:r>
            <a:r>
              <a:rPr lang="ru-RU" sz="4800" dirty="0" smtClean="0"/>
              <a:t>2620х </a:t>
            </a:r>
            <a:r>
              <a:rPr lang="ru-RU" sz="4800" dirty="0"/>
              <a:t>2070х 7,4; </a:t>
            </a:r>
            <a:r>
              <a:rPr lang="ru-RU" sz="4800" dirty="0" smtClean="0"/>
              <a:t>11,6 </a:t>
            </a:r>
            <a:r>
              <a:rPr lang="ru-RU" sz="4800" dirty="0"/>
              <a:t>мм и паллеты с </a:t>
            </a:r>
            <a:r>
              <a:rPr lang="ru-RU" sz="4800" dirty="0" err="1"/>
              <a:t>меламиновой</a:t>
            </a:r>
            <a:r>
              <a:rPr lang="ru-RU" sz="4800" dirty="0"/>
              <a:t> пленкой   размером 2625 х 2080мм транспортируются от поставщика автомобильным   транспортом (доставка осуществляется от 1 до 5 </a:t>
            </a:r>
            <a:r>
              <a:rPr lang="ru-RU" sz="4800" dirty="0" smtClean="0"/>
              <a:t>дней, </a:t>
            </a:r>
            <a:r>
              <a:rPr lang="ru-RU" sz="4800" dirty="0"/>
              <a:t>в зависимости от удаленности поставщика), разгрузка производится автопогрузчиком с последующей транспортировкой на склад. На складе плита и пленка выдерживаются с целью выравнивания температурных и влажностных параметров</a:t>
            </a:r>
          </a:p>
          <a:p>
            <a:pPr algn="just"/>
            <a:r>
              <a:rPr lang="ru-RU" sz="4800" dirty="0"/>
              <a:t>Продолжительность выдержки зависит от времени года и условий транспортировки и составляет от 1 до 7 дней.</a:t>
            </a:r>
          </a:p>
          <a:p>
            <a:pPr algn="just"/>
            <a:r>
              <a:rPr lang="ru-RU" sz="4800" dirty="0"/>
              <a:t>Со склада плиты, автопогрузчиком подаются на загрузочное устройство автоматической линии облицовывания. </a:t>
            </a:r>
          </a:p>
          <a:p>
            <a:pPr algn="just"/>
            <a:r>
              <a:rPr lang="ru-RU" sz="4800" dirty="0"/>
              <a:t>Комплект пленок подается со склада к линии автопогрузчиком, пленка выравнивается и поступает на участок формирования пакета в автоматическом режиме, с предварительной обдувкой листов сжатым воздухом, в следующей последовательности.</a:t>
            </a:r>
          </a:p>
          <a:p>
            <a:pPr algn="just"/>
            <a:r>
              <a:rPr lang="ru-RU" sz="4800" dirty="0"/>
              <a:t>С подъемного стола плита-основа толкателем поштучно подается на рольганг щеточной машины, где осуществляется механическая очистка   поверхности с последующим отсосом пыли. Из щеточной машины плита поступает по рольгангу на передающее устройство (портал). Паллета с балансирующей пленкой укладывается на подъемную платформу. Устройство </a:t>
            </a:r>
            <a:r>
              <a:rPr lang="ru-RU" sz="4800" dirty="0" err="1"/>
              <a:t>поддува</a:t>
            </a:r>
            <a:r>
              <a:rPr lang="ru-RU" sz="4800" dirty="0"/>
              <a:t> обеспечивает создание воздушной подушки при поштучной укладке листов с целью формировании пакета. Вакуумные присоски укладывают лист пленки на ленточный транспортер. Затем, на балансирующую пленку передающим устройством     укладывается плита. Сверху на плиту с подъемных платформ автоматически последовательно укладываются декоративная пленка и оверлей. Сформированный пакет проходит через устройство ионизации, где обеспечивается необходимая фиксация пленок на плите. </a:t>
            </a:r>
          </a:p>
          <a:p>
            <a:pPr algn="just"/>
            <a:r>
              <a:rPr lang="ru-RU" sz="4800" dirty="0"/>
              <a:t>Подготовленный пакет форматом 2620х2070мм при помощи загрузочного устройства подается в </a:t>
            </a:r>
            <a:r>
              <a:rPr lang="ru-RU" sz="4800" dirty="0" err="1"/>
              <a:t>короткотактный</a:t>
            </a:r>
            <a:r>
              <a:rPr lang="ru-RU" sz="4800" dirty="0"/>
              <a:t> пресс для ламинирования. Нагрев плит пресса осуществляется </a:t>
            </a:r>
            <a:r>
              <a:rPr lang="ru-RU" sz="4800" dirty="0" err="1"/>
              <a:t>термомаслом</a:t>
            </a:r>
            <a:r>
              <a:rPr lang="ru-RU" sz="4800" dirty="0"/>
              <a:t>.</a:t>
            </a:r>
          </a:p>
          <a:p>
            <a:pPr algn="just"/>
            <a:r>
              <a:rPr lang="ru-RU" sz="4800" dirty="0"/>
              <a:t>Пакет помещается в разъем плит между двумя пресс-листами. </a:t>
            </a:r>
          </a:p>
          <a:p>
            <a:pPr algn="just"/>
            <a:r>
              <a:rPr lang="ru-RU" sz="4800" dirty="0"/>
              <a:t> </a:t>
            </a:r>
            <a:r>
              <a:rPr lang="ru-RU" sz="4800" dirty="0" smtClean="0"/>
              <a:t>Выгрузка </a:t>
            </a:r>
            <a:r>
              <a:rPr lang="ru-RU" sz="4800" dirty="0"/>
              <a:t>ламинированных плит осуществляется специализированным вакуумным устройством, которое </a:t>
            </a:r>
            <a:r>
              <a:rPr lang="ru-RU" sz="4800" dirty="0" smtClean="0"/>
              <a:t>перемещает плиты </a:t>
            </a:r>
            <a:r>
              <a:rPr lang="ru-RU" sz="4800" dirty="0"/>
              <a:t>из пресса на приемный ленточный транспортер с выравнивающим устройством. Ленточный конвейер </a:t>
            </a:r>
            <a:r>
              <a:rPr lang="ru-RU" sz="4800" dirty="0" smtClean="0"/>
              <a:t>транспортирует облицованные </a:t>
            </a:r>
            <a:r>
              <a:rPr lang="ru-RU" sz="4800" dirty="0"/>
              <a:t>плиты на операцию снятия свесов пленки по периметру. Затем плита охлаждается на веерном охладителе при температуре окружающей среды, сортируется по качеству, маркируется (отметка дефектных мест) и поступает на операцию поперечного раскроя, где раскраивается на две заготовки размером 1308 х 2070мм. Заготовки поступают к щеточному станку, где очищаются от пыли, сортируются и укладываются поштучно на поддон.</a:t>
            </a:r>
          </a:p>
          <a:p>
            <a:pPr algn="just"/>
            <a:r>
              <a:rPr lang="ru-RU" sz="4800" dirty="0" smtClean="0"/>
              <a:t>Кондиционная </a:t>
            </a:r>
            <a:r>
              <a:rPr lang="ru-RU" sz="4800" dirty="0"/>
              <a:t>плита поступает на операцию окутывания пленкой “</a:t>
            </a:r>
            <a:r>
              <a:rPr lang="ru-RU" sz="4800" dirty="0" err="1"/>
              <a:t>стрейч</a:t>
            </a:r>
            <a:r>
              <a:rPr lang="ru-RU" sz="4800" dirty="0"/>
              <a:t>” (окутывание производится по периметру в два слоя) и затем,  транспортируется автопогрузчиком на промежуточный склад для технологической выдержки .</a:t>
            </a:r>
          </a:p>
          <a:p>
            <a:pPr algn="just"/>
            <a:r>
              <a:rPr lang="ru-RU" sz="4800" dirty="0" smtClean="0"/>
              <a:t>Выдержка </a:t>
            </a:r>
            <a:r>
              <a:rPr lang="ru-RU" sz="4800" dirty="0"/>
              <a:t>ламинированных плит на промежуточном складе осуществляется с целью снятия напряжений в плите в зависимости от толщины ЛДВП, декора и тех. бумаг от 7 до 14 дней.</a:t>
            </a:r>
          </a:p>
        </p:txBody>
      </p:sp>
    </p:spTree>
    <p:extLst>
      <p:ext uri="{BB962C8B-B14F-4D97-AF65-F5344CB8AC3E}">
        <p14:creationId xmlns:p14="http://schemas.microsoft.com/office/powerpoint/2010/main" val="19531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385" y="-83127"/>
            <a:ext cx="10515600" cy="756457"/>
          </a:xfrm>
        </p:spPr>
        <p:txBody>
          <a:bodyPr>
            <a:normAutofit/>
          </a:bodyPr>
          <a:lstStyle/>
          <a:p>
            <a:r>
              <a:rPr lang="ru-RU" sz="3200" b="1" dirty="0"/>
              <a:t>Описание технологического процесса. </a:t>
            </a:r>
            <a:r>
              <a:rPr lang="ru-RU" sz="3200" b="1" dirty="0" smtClean="0"/>
              <a:t>Форматирование.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2385" y="465513"/>
            <a:ext cx="11529753" cy="5685905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</a:pPr>
            <a:r>
              <a:rPr lang="ru-RU" sz="1200" dirty="0"/>
              <a:t>Производство ламинированного напольного покрытия включает в себя следующие основные операции:</a:t>
            </a:r>
          </a:p>
          <a:p>
            <a:pPr algn="just">
              <a:spcBef>
                <a:spcPts val="600"/>
              </a:spcBef>
            </a:pPr>
            <a:r>
              <a:rPr lang="ru-RU" sz="1200" b="1" dirty="0"/>
              <a:t>Форматирование: </a:t>
            </a:r>
            <a:r>
              <a:rPr lang="ru-RU" sz="1200" dirty="0" smtClean="0"/>
              <a:t>раскрой </a:t>
            </a:r>
            <a:r>
              <a:rPr lang="ru-RU" sz="1200" dirty="0"/>
              <a:t>ламинированных плит на заготовки, обработка заготовок по периметру с целью получения соединения типа “клик”, укладка паркета в короб, упаковка с использованием </a:t>
            </a:r>
            <a:r>
              <a:rPr lang="ru-RU" sz="1200" dirty="0" err="1"/>
              <a:t>термоусадочной</a:t>
            </a:r>
            <a:r>
              <a:rPr lang="ru-RU" sz="1200" dirty="0"/>
              <a:t>   пленки, маркировка.  Складирование на поддон.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/>
              <a:t>Плановый </a:t>
            </a:r>
            <a:r>
              <a:rPr lang="ru-RU" sz="1200" dirty="0"/>
              <a:t>объем производства </a:t>
            </a:r>
            <a:r>
              <a:rPr lang="ru-RU" sz="1200" dirty="0" err="1"/>
              <a:t>полуфатриката</a:t>
            </a:r>
            <a:r>
              <a:rPr lang="ru-RU" sz="1200" dirty="0"/>
              <a:t> ГП от 2 500 до 4 000 м2 в 1 смену (8 часов) зависит от количества декоров/тиснений/полосы. *без учета замены фрез.</a:t>
            </a:r>
            <a:endParaRPr lang="ru-RU" sz="1200" dirty="0" smtClean="0">
              <a:effectLst/>
            </a:endParaRPr>
          </a:p>
          <a:p>
            <a:pPr algn="just">
              <a:spcBef>
                <a:spcPts val="600"/>
              </a:spcBef>
            </a:pPr>
            <a:r>
              <a:rPr lang="ru-RU" sz="1200" b="1" dirty="0"/>
              <a:t> </a:t>
            </a:r>
            <a:r>
              <a:rPr lang="ru-RU" sz="1200" dirty="0" smtClean="0"/>
              <a:t>Со </a:t>
            </a:r>
            <a:r>
              <a:rPr lang="ru-RU" sz="1200" dirty="0"/>
              <a:t>склада промежуточного хранения ламинированные плиты ЛДВП форматом 1308х2070 мм на поддонах  автопогрузчиком транспортируются   к загрузочной станции линии форматирования (лицевая сторона  сверху) для последующего продольного раскроя плиты   на  многопильном станке. Полученные после раскроя заготовки выборочно контролируются   с целью определения  продольной и поперечной </a:t>
            </a:r>
            <a:r>
              <a:rPr lang="ru-RU" sz="1200" dirty="0" err="1"/>
              <a:t>покоробленности</a:t>
            </a:r>
            <a:r>
              <a:rPr lang="ru-RU" sz="1200" dirty="0"/>
              <a:t> заготовок.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Для обеспечения непрерывной загрузки многопильного станка приводной рольганг имеет привод с прямым и обратным ходом, что позволяет загружать 2 стопы  одновременно и обеспечивает непрерывную работу линии.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Загрузка с подающего рольганга осуществляется следующим образом: верхняя плита сдвигается на рольганге, при этом гидравлический подъемный стол в тактовом режиме автоматически поднимается вверх.  Пустой поддон   снимается вручную.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Последующая позиционирующая (выравнивающая) станция предназначена для оптического позиционирования плит по срединному штриху: 2 цветовых сенсора по синей полосе нанесенной на декоре по середине плиты с помощью 2 выравнивателей выравнивают плиту. 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Полосы на плитах нанесены для того, чтобы раскрой осуществлялся с учетом рисунка декора. 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После позиционирования плиты фиксируются с помощью пневматических зажимов и подаются в многопильный станок.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В многопильном станке осуществляется продольный раскрой плиты на полосы-заготовки под ламинированный паркет.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/>
              <a:t>Возможные </a:t>
            </a:r>
            <a:r>
              <a:rPr lang="ru-RU" sz="1200" dirty="0"/>
              <a:t>кусковые отходы при раскрое измельчаются боковыми фрезами (крайними в поставе) и через вытяжные патрубки отсасываются из зоны распила.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Половицы паркета очищаются щеточным агрегатом и опилки удаляются через вытяжные патрубки.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Распиленные заготовки выравниваются по передней кромке, штабелируются и поштучно перемещаются ленточным транспортером на разделительную станцию.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При прохождении разделительной станции заготовка, с помощью </a:t>
            </a:r>
            <a:r>
              <a:rPr lang="ru-RU" sz="1200" dirty="0" err="1"/>
              <a:t>кантователя</a:t>
            </a:r>
            <a:r>
              <a:rPr lang="ru-RU" sz="1200" dirty="0"/>
              <a:t>, переворачивается лицевой стороной вниз, для сохранения лицевой поверхности и по ременному транспортеру непрерывной лентой подаются в </a:t>
            </a:r>
            <a:r>
              <a:rPr lang="ru-RU" sz="1200" dirty="0" err="1"/>
              <a:t>форматообразующий</a:t>
            </a:r>
            <a:r>
              <a:rPr lang="ru-RU" sz="1200" dirty="0"/>
              <a:t> станок.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 </a:t>
            </a:r>
            <a:r>
              <a:rPr lang="ru-RU" sz="1200" b="1" dirty="0" smtClean="0"/>
              <a:t>Продольное </a:t>
            </a:r>
            <a:r>
              <a:rPr lang="ru-RU" sz="1200" b="1" dirty="0"/>
              <a:t>фрезерование паза-гребня</a:t>
            </a:r>
            <a:r>
              <a:rPr lang="ru-RU" sz="1200" dirty="0"/>
              <a:t>. 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/>
              <a:t>Заготовки </a:t>
            </a:r>
            <a:r>
              <a:rPr lang="ru-RU" sz="1200" dirty="0"/>
              <a:t>половицы базируются по левому неподвижному упору и поштучно подаются в двухсторонний </a:t>
            </a:r>
            <a:r>
              <a:rPr lang="ru-RU" sz="1200" dirty="0" err="1"/>
              <a:t>форматообразующий</a:t>
            </a:r>
            <a:r>
              <a:rPr lang="ru-RU" sz="1200" dirty="0"/>
              <a:t> станок для обработки ламинированных половиц  в продольном</a:t>
            </a:r>
            <a:r>
              <a:rPr lang="ru-RU" sz="1200" b="1" dirty="0"/>
              <a:t> </a:t>
            </a:r>
            <a:r>
              <a:rPr lang="ru-RU" sz="1200" dirty="0"/>
              <a:t>направлении с целью получения соединения типа “КЛИК”</a:t>
            </a:r>
            <a:r>
              <a:rPr lang="ru-RU" sz="1200" b="1" dirty="0"/>
              <a:t>,</a:t>
            </a:r>
            <a:r>
              <a:rPr lang="ru-RU" sz="1200" dirty="0"/>
              <a:t> затем, половицы  подаются в промежуточный магазин станка для  последующей поперечной обработки.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 </a:t>
            </a:r>
            <a:r>
              <a:rPr lang="ru-RU" sz="1200" b="1" dirty="0" smtClean="0"/>
              <a:t>Поперечное </a:t>
            </a:r>
            <a:r>
              <a:rPr lang="ru-RU" sz="1200" b="1" dirty="0"/>
              <a:t>фрезерование паза-гребня</a:t>
            </a:r>
            <a:r>
              <a:rPr lang="ru-RU" sz="1200" dirty="0"/>
              <a:t> 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/>
              <a:t>Заготовки </a:t>
            </a:r>
            <a:r>
              <a:rPr lang="ru-RU" sz="1200" dirty="0"/>
              <a:t>половицы ременным транспортером подаются в промежуточный магазин станка для поперечной обработки, базируются по левому неподвижному упору и поштучно подаются во второй </a:t>
            </a:r>
            <a:r>
              <a:rPr lang="ru-RU" sz="1200" dirty="0" err="1"/>
              <a:t>форматообразующий</a:t>
            </a:r>
            <a:r>
              <a:rPr lang="ru-RU" sz="1200" dirty="0"/>
              <a:t> станок для обработки в поперечном</a:t>
            </a:r>
            <a:r>
              <a:rPr lang="ru-RU" sz="1200" b="1" dirty="0"/>
              <a:t> </a:t>
            </a:r>
            <a:r>
              <a:rPr lang="ru-RU" sz="1200" dirty="0"/>
              <a:t>направлении. После очистки отфрезерованная поперечная кромка также пропитывается парафином.</a:t>
            </a:r>
          </a:p>
          <a:p>
            <a:pPr algn="just">
              <a:spcBef>
                <a:spcPts val="600"/>
              </a:spcBef>
            </a:pPr>
            <a:r>
              <a:rPr lang="ru-RU" sz="1200" dirty="0"/>
              <a:t> </a:t>
            </a:r>
            <a:r>
              <a:rPr lang="de-DE" sz="1200" dirty="0" err="1" smtClean="0"/>
              <a:t>Готовые</a:t>
            </a:r>
            <a:r>
              <a:rPr lang="de-DE" sz="1200" dirty="0" smtClean="0"/>
              <a:t> </a:t>
            </a:r>
            <a:r>
              <a:rPr lang="de-DE" sz="1200" dirty="0" err="1"/>
              <a:t>половицы</a:t>
            </a:r>
            <a:r>
              <a:rPr lang="de-DE" sz="1200" dirty="0"/>
              <a:t> </a:t>
            </a:r>
            <a:r>
              <a:rPr lang="de-DE" sz="1200" dirty="0" err="1"/>
              <a:t>ламинированного</a:t>
            </a:r>
            <a:r>
              <a:rPr lang="de-DE" sz="1200" dirty="0"/>
              <a:t> </a:t>
            </a:r>
            <a:r>
              <a:rPr lang="de-DE" sz="1200" dirty="0" err="1"/>
              <a:t>паркета</a:t>
            </a:r>
            <a:r>
              <a:rPr lang="de-DE" sz="1200" dirty="0"/>
              <a:t> </a:t>
            </a:r>
            <a:r>
              <a:rPr lang="de-DE" sz="1200" dirty="0" err="1"/>
              <a:t>на</a:t>
            </a:r>
            <a:r>
              <a:rPr lang="de-DE" sz="1200" dirty="0"/>
              <a:t> </a:t>
            </a:r>
            <a:r>
              <a:rPr lang="de-DE" sz="1200" dirty="0" err="1"/>
              <a:t>щеточном</a:t>
            </a:r>
            <a:r>
              <a:rPr lang="de-DE" sz="1200" dirty="0"/>
              <a:t> </a:t>
            </a:r>
            <a:r>
              <a:rPr lang="de-DE" sz="1200" dirty="0" err="1"/>
              <a:t>агрегате</a:t>
            </a:r>
            <a:r>
              <a:rPr lang="de-DE" sz="1200" dirty="0"/>
              <a:t> </a:t>
            </a:r>
            <a:r>
              <a:rPr lang="de-DE" sz="1200" dirty="0" err="1"/>
              <a:t>очищаются</a:t>
            </a:r>
            <a:r>
              <a:rPr lang="de-DE" sz="1200" dirty="0"/>
              <a:t> </a:t>
            </a:r>
            <a:r>
              <a:rPr lang="de-DE" sz="1200" dirty="0" err="1"/>
              <a:t>от</a:t>
            </a:r>
            <a:r>
              <a:rPr lang="de-DE" sz="1200" dirty="0"/>
              <a:t> </a:t>
            </a:r>
            <a:r>
              <a:rPr lang="de-DE" sz="1200" dirty="0" err="1"/>
              <a:t>пыли</a:t>
            </a:r>
            <a:r>
              <a:rPr lang="de-DE" sz="1200" dirty="0"/>
              <a:t> и </a:t>
            </a:r>
            <a:r>
              <a:rPr lang="de-DE" sz="1200" dirty="0" err="1"/>
              <a:t>по</a:t>
            </a:r>
            <a:r>
              <a:rPr lang="de-DE" sz="1200" dirty="0"/>
              <a:t> </a:t>
            </a:r>
            <a:r>
              <a:rPr lang="de-DE" sz="1200" dirty="0" err="1"/>
              <a:t>транспортеру</a:t>
            </a:r>
            <a:r>
              <a:rPr lang="de-DE" sz="1200" dirty="0"/>
              <a:t> </a:t>
            </a:r>
            <a:r>
              <a:rPr lang="de-DE" sz="1200" dirty="0" err="1"/>
              <a:t>подаются</a:t>
            </a:r>
            <a:r>
              <a:rPr lang="de-DE" sz="1200" dirty="0"/>
              <a:t> </a:t>
            </a:r>
            <a:r>
              <a:rPr lang="de-DE" sz="1200" dirty="0" err="1"/>
              <a:t>на</a:t>
            </a:r>
            <a:r>
              <a:rPr lang="de-DE" sz="1200" dirty="0"/>
              <a:t> </a:t>
            </a:r>
            <a:r>
              <a:rPr lang="de-DE" sz="1200" dirty="0" err="1"/>
              <a:t>упаковку</a:t>
            </a:r>
            <a:r>
              <a:rPr lang="de-DE" sz="1200" dirty="0" smtClean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88931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454" y="132369"/>
            <a:ext cx="10515600" cy="424584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Описание технологического процесса. </a:t>
            </a:r>
            <a:r>
              <a:rPr lang="ru-RU" sz="3200" b="1" dirty="0" smtClean="0"/>
              <a:t>Упаковка.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447" y="889463"/>
            <a:ext cx="10996353" cy="418961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100" b="1" dirty="0"/>
              <a:t> </a:t>
            </a:r>
            <a:r>
              <a:rPr lang="ru-RU" sz="1200" b="1" dirty="0"/>
              <a:t>Упаковка.</a:t>
            </a:r>
            <a:endParaRPr lang="ru-RU" sz="1200" dirty="0"/>
          </a:p>
          <a:p>
            <a:pPr algn="just"/>
            <a:r>
              <a:rPr lang="ru-RU" sz="1200" dirty="0"/>
              <a:t>      Упаковка половиц ламинированного паркета осуществляется автоматически: ременным транспортером с </a:t>
            </a:r>
            <a:r>
              <a:rPr lang="ru-RU" sz="1200" dirty="0" err="1"/>
              <a:t>кантователем</a:t>
            </a:r>
            <a:r>
              <a:rPr lang="ru-RU" sz="1200" dirty="0"/>
              <a:t> половицы переворачиваются лицевой стороной вверх и проверяются на станции  контроля (брак отсортировывается и собирается в специальной камере, откуда извлекается вручную).</a:t>
            </a:r>
          </a:p>
          <a:p>
            <a:pPr algn="just"/>
            <a:r>
              <a:rPr lang="ru-RU" sz="1200" dirty="0"/>
              <a:t>     Для обеспечения непрерывной работы и обслуживания линии предусмотрено:</a:t>
            </a:r>
          </a:p>
          <a:p>
            <a:pPr algn="just"/>
            <a:r>
              <a:rPr lang="ru-RU" sz="1200" dirty="0"/>
              <a:t>а) Магазин для заготовок несобранных картонных коробок, включая узел для автоматической сборки картонных коробов и их подачу ременным транспортером для загрузки готовых половиц  ламинированного паркета.</a:t>
            </a:r>
          </a:p>
          <a:p>
            <a:pPr algn="just"/>
            <a:r>
              <a:rPr lang="ru-RU" sz="1200" dirty="0"/>
              <a:t>б) Камера для накопления брака</a:t>
            </a:r>
            <a:r>
              <a:rPr lang="ru-RU" sz="1200" dirty="0" smtClean="0"/>
              <a:t>.</a:t>
            </a:r>
            <a:endParaRPr lang="ru-RU" sz="1200" dirty="0"/>
          </a:p>
          <a:p>
            <a:pPr algn="just"/>
            <a:r>
              <a:rPr lang="ru-RU" sz="1200" dirty="0"/>
              <a:t>Готовая продукция формируется в пакет из 6-9 половиц, укладывается в картонный короб, на который автоматически наклеивается этикетка, в короб вкладывается проспект и транспортируется на входной транспортер установки для упаковки в </a:t>
            </a:r>
            <a:r>
              <a:rPr lang="ru-RU" sz="1200" dirty="0" err="1"/>
              <a:t>термоусадочную</a:t>
            </a:r>
            <a:r>
              <a:rPr lang="ru-RU" sz="1200" dirty="0"/>
              <a:t> пленку.</a:t>
            </a:r>
          </a:p>
          <a:p>
            <a:pPr algn="just"/>
            <a:r>
              <a:rPr lang="ru-RU" sz="1200" dirty="0"/>
              <a:t>На установке для упаковки в </a:t>
            </a:r>
            <a:r>
              <a:rPr lang="ru-RU" sz="1200" dirty="0" err="1"/>
              <a:t>термоусадочную</a:t>
            </a:r>
            <a:r>
              <a:rPr lang="ru-RU" sz="1200" dirty="0"/>
              <a:t> пленку заполненный половицами картонный короб на транспортере окутывается пленкой. </a:t>
            </a:r>
          </a:p>
          <a:p>
            <a:pPr algn="just"/>
            <a:r>
              <a:rPr lang="ru-RU" sz="1200" dirty="0"/>
              <a:t>После прохождения зоны окутывания полоса пленки автоматически сваривается и обрезается, затем упакованный картонный короб автоматически транспортируется в </a:t>
            </a:r>
            <a:r>
              <a:rPr lang="ru-RU" sz="1200" dirty="0" err="1"/>
              <a:t>термоусадочный</a:t>
            </a:r>
            <a:r>
              <a:rPr lang="ru-RU" sz="1200" dirty="0"/>
              <a:t> тоннель.</a:t>
            </a:r>
          </a:p>
          <a:p>
            <a:pPr algn="just"/>
            <a:r>
              <a:rPr lang="ru-RU" sz="1200" dirty="0"/>
              <a:t>Упакованные в </a:t>
            </a:r>
            <a:r>
              <a:rPr lang="ru-RU" sz="1200" dirty="0" err="1"/>
              <a:t>термоусадочную</a:t>
            </a:r>
            <a:r>
              <a:rPr lang="ru-RU" sz="1200" dirty="0"/>
              <a:t> пленку короба с помощью автоматизированного портала по 4 штуки автоматически подаются на приемный рольганг,  штабелируются на поддонах (4 короба  по ширине  и 11 рядов по  высоте), затем по приемному и буферному рольгангу короба, уложенные на поддоны, автоматически подаются на узел </a:t>
            </a:r>
            <a:r>
              <a:rPr lang="ru-RU" sz="1200" dirty="0" err="1"/>
              <a:t>штабелирования</a:t>
            </a:r>
            <a:r>
              <a:rPr lang="ru-RU" sz="1200" dirty="0"/>
              <a:t> и упаковки  паллеты в </a:t>
            </a:r>
            <a:r>
              <a:rPr lang="ru-RU" sz="1200" dirty="0" err="1"/>
              <a:t>стрейч</a:t>
            </a:r>
            <a:r>
              <a:rPr lang="ru-RU" sz="1200" dirty="0"/>
              <a:t> - пленку.</a:t>
            </a:r>
          </a:p>
          <a:p>
            <a:pPr algn="just"/>
            <a:r>
              <a:rPr lang="ru-RU" sz="1200" dirty="0"/>
              <a:t> Паллета с половицами по буферному рольгангу попадает на обматывающее устройство.</a:t>
            </a:r>
          </a:p>
          <a:p>
            <a:pPr algn="just"/>
            <a:r>
              <a:rPr lang="ru-RU" sz="1200" dirty="0"/>
              <a:t>Паллета транспортируется на буферный, затем на приемный рольганг, после чего снимается погрузчиком и отправляется с участка форматирования на промежуточный склад готовой продукции. Дополнительно паллета стягивается </a:t>
            </a:r>
            <a:r>
              <a:rPr lang="ru-RU" sz="1200" dirty="0" err="1"/>
              <a:t>стреп</a:t>
            </a:r>
            <a:r>
              <a:rPr lang="ru-RU" sz="1200" dirty="0"/>
              <a:t>-лентой, после чего товар готов к отгрузке</a:t>
            </a:r>
            <a:r>
              <a:rPr lang="ru-RU" sz="1200" dirty="0" smtClean="0"/>
              <a:t>.</a:t>
            </a:r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  <a:p>
            <a:endParaRPr lang="ru-RU" sz="1100" dirty="0" smtClean="0"/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47101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6761" y="285750"/>
            <a:ext cx="8641448" cy="29072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11600" b="1" dirty="0">
                <a:latin typeface="+mj-lt"/>
                <a:ea typeface="+mj-ea"/>
                <a:cs typeface="+mj-cs"/>
              </a:rPr>
              <a:t>Торговые знаки / Патенты / Коллекции / Сайт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53" y="599258"/>
            <a:ext cx="3544614" cy="4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884" y="676045"/>
            <a:ext cx="3432042" cy="475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3653" y="5562937"/>
            <a:ext cx="11806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Все ламели снабжены запатентованным замком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Мaster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Lock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с восковой пропиткой (патенты №№ 96387, 96386, 93429, 93430, 93431, 93107, 96594, 93846 от 25 января 2010 года).</a:t>
            </a:r>
            <a:endParaRPr lang="ru-RU" sz="1200" b="1" dirty="0"/>
          </a:p>
        </p:txBody>
      </p:sp>
      <p:pic>
        <p:nvPicPr>
          <p:cNvPr id="1028" name="Рисунок 1" descr="cid:image001.jpg@01D5779B.C66FCE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676926"/>
            <a:ext cx="22002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52900" y="1555125"/>
            <a:ext cx="29861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i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Сайт: </a:t>
            </a:r>
            <a:r>
              <a:rPr lang="ru-RU" i="1" u="sng" dirty="0" smtClean="0">
                <a:hlinkClick r:id="rId5"/>
              </a:rPr>
              <a:t>www.ritter-laminat.ru</a:t>
            </a:r>
            <a:r>
              <a:rPr lang="ru-RU" i="1" dirty="0" smtClean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5" name="Рисунок 14" descr="C:\Users\dudko\Desktop\в презентацию\замок.jpg">
            <a:extLst>
              <a:ext uri="{FF2B5EF4-FFF2-40B4-BE49-F238E27FC236}">
                <a16:creationId xmlns:a16="http://schemas.microsoft.com/office/drawing/2014/main" id="{257F5062-B46F-A241-AD92-B9219676FAE2}"/>
              </a:ext>
            </a:extLst>
          </p:cNvPr>
          <p:cNvPicPr/>
          <p:nvPr/>
        </p:nvPicPr>
        <p:blipFill rotWithShape="1">
          <a:blip r:embed="rId6"/>
          <a:srcRect l="5931" t="19946" r="6759" b="22517"/>
          <a:stretch/>
        </p:blipFill>
        <p:spPr bwMode="auto">
          <a:xfrm>
            <a:off x="4894651" y="5845397"/>
            <a:ext cx="2502645" cy="96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6200" y="1924457"/>
            <a:ext cx="4267200" cy="33529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653" y="5799556"/>
            <a:ext cx="4276725" cy="10392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7294" y="5792041"/>
            <a:ext cx="3849298" cy="106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24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163" y="34420"/>
            <a:ext cx="7373013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dirty="0"/>
              <a:t>Широкие возможности увеличения продаж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5699" y="920876"/>
            <a:ext cx="5626100" cy="26911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Clr>
                <a:srgbClr val="246071"/>
              </a:buClr>
              <a:buFont typeface="Wingdings"/>
              <a:buChar char=""/>
              <a:tabLst>
                <a:tab pos="299720" algn="l"/>
              </a:tabLst>
            </a:pPr>
            <a:r>
              <a:rPr sz="1100" dirty="0"/>
              <a:t>Объем рынка ламината в России по </a:t>
            </a:r>
            <a:r>
              <a:rPr sz="1100" dirty="0" err="1"/>
              <a:t>итогам</a:t>
            </a:r>
            <a:r>
              <a:rPr sz="1100" dirty="0"/>
              <a:t> 202</a:t>
            </a:r>
            <a:r>
              <a:rPr lang="ru-RU" sz="1100" dirty="0"/>
              <a:t>3</a:t>
            </a:r>
            <a:r>
              <a:rPr sz="1100" dirty="0"/>
              <a:t> г. </a:t>
            </a:r>
            <a:r>
              <a:rPr sz="1100" dirty="0" err="1"/>
              <a:t>составил</a:t>
            </a:r>
            <a:r>
              <a:rPr sz="1100" dirty="0"/>
              <a:t> 9</a:t>
            </a:r>
            <a:r>
              <a:rPr lang="ru-RU" sz="1100" dirty="0"/>
              <a:t>8</a:t>
            </a:r>
            <a:r>
              <a:rPr sz="1100" dirty="0"/>
              <a:t>,</a:t>
            </a:r>
            <a:r>
              <a:rPr lang="ru-RU" sz="1100" dirty="0"/>
              <a:t>5</a:t>
            </a:r>
            <a:r>
              <a:rPr sz="1100" dirty="0"/>
              <a:t> млн кв. м. За период с  2016 г. </a:t>
            </a:r>
            <a:r>
              <a:rPr sz="1100" dirty="0" err="1"/>
              <a:t>по</a:t>
            </a:r>
            <a:r>
              <a:rPr sz="1100" dirty="0"/>
              <a:t> 20</a:t>
            </a:r>
            <a:r>
              <a:rPr lang="ru-RU" sz="1100" dirty="0"/>
              <a:t>19</a:t>
            </a:r>
            <a:r>
              <a:rPr sz="1100" dirty="0"/>
              <a:t> г. продажи ламината росли со среднегодовым темпом 5,5%. Снижение  продаж в 2020 г. на 1,2% обусловлено снижением спроса из-за </a:t>
            </a:r>
            <a:r>
              <a:rPr sz="1100" dirty="0" err="1"/>
              <a:t>пандемии</a:t>
            </a:r>
            <a:r>
              <a:rPr sz="1100" dirty="0"/>
              <a:t> </a:t>
            </a:r>
            <a:r>
              <a:rPr sz="1100" dirty="0" err="1"/>
              <a:t>коронавируса</a:t>
            </a:r>
            <a:r>
              <a:rPr lang="ru-RU" sz="1100" dirty="0"/>
              <a:t>. Снижение продаж в 2022 г. на 16,4% обусловлено санкциями.</a:t>
            </a:r>
            <a:endParaRPr sz="1100" dirty="0"/>
          </a:p>
          <a:p>
            <a:pPr marL="299085" marR="5080" indent="-287020" algn="just">
              <a:lnSpc>
                <a:spcPct val="100000"/>
              </a:lnSpc>
              <a:spcBef>
                <a:spcPts val="600"/>
              </a:spcBef>
              <a:buClr>
                <a:srgbClr val="246071"/>
              </a:buClr>
              <a:buFont typeface="Wingdings"/>
              <a:buChar char=""/>
              <a:tabLst>
                <a:tab pos="299720" algn="l"/>
              </a:tabLst>
            </a:pPr>
            <a:r>
              <a:rPr sz="1100" dirty="0"/>
              <a:t>В структуре продаже ламината преобладает продукция «с фаской», доля в общем  объеме продаж – 7</a:t>
            </a:r>
            <a:r>
              <a:rPr lang="ru-RU" sz="1100" dirty="0"/>
              <a:t>0</a:t>
            </a:r>
            <a:r>
              <a:rPr sz="1100" dirty="0"/>
              <a:t>% по </a:t>
            </a:r>
            <a:r>
              <a:rPr sz="1100" dirty="0" err="1"/>
              <a:t>итогам</a:t>
            </a:r>
            <a:r>
              <a:rPr sz="1100" dirty="0"/>
              <a:t> 202</a:t>
            </a:r>
            <a:r>
              <a:rPr lang="ru-RU" sz="1100" dirty="0"/>
              <a:t>3</a:t>
            </a:r>
            <a:r>
              <a:rPr sz="1100" dirty="0"/>
              <a:t> г.</a:t>
            </a:r>
          </a:p>
          <a:p>
            <a:pPr marL="299085" indent="-287020" algn="just">
              <a:lnSpc>
                <a:spcPct val="100000"/>
              </a:lnSpc>
              <a:spcBef>
                <a:spcPts val="600"/>
              </a:spcBef>
              <a:buClr>
                <a:srgbClr val="246071"/>
              </a:buClr>
              <a:buFont typeface="Wingdings"/>
              <a:buChar char=""/>
              <a:tabLst>
                <a:tab pos="299720" algn="l"/>
              </a:tabLst>
            </a:pPr>
            <a:r>
              <a:rPr sz="1100" dirty="0"/>
              <a:t>Оснащение Компании оборудованием для производства ламината «с фаской» позволит</a:t>
            </a:r>
          </a:p>
          <a:p>
            <a:pPr marL="299085" algn="just">
              <a:lnSpc>
                <a:spcPct val="100000"/>
              </a:lnSpc>
            </a:pPr>
            <a:r>
              <a:rPr sz="1100" dirty="0"/>
              <a:t>выйти в более широкий сегмент рынка, пользующийся большим спросом</a:t>
            </a:r>
          </a:p>
          <a:p>
            <a:pPr marL="299085" marR="5080" indent="-287020" algn="just">
              <a:lnSpc>
                <a:spcPct val="100000"/>
              </a:lnSpc>
              <a:spcBef>
                <a:spcPts val="600"/>
              </a:spcBef>
              <a:buClr>
                <a:srgbClr val="246071"/>
              </a:buClr>
              <a:buFont typeface="Wingdings"/>
              <a:buChar char=""/>
              <a:tabLst>
                <a:tab pos="299720" algn="l"/>
              </a:tabLst>
            </a:pPr>
            <a:r>
              <a:rPr sz="1100" dirty="0"/>
              <a:t>Рынок продаж ламината консолидирован, на долю ТОП-5 производителей приходится  более 90% продаж. По </a:t>
            </a:r>
            <a:r>
              <a:rPr sz="1100" dirty="0" err="1"/>
              <a:t>состоянию</a:t>
            </a:r>
            <a:r>
              <a:rPr sz="1100" dirty="0"/>
              <a:t> </a:t>
            </a:r>
            <a:r>
              <a:rPr sz="1100" dirty="0" err="1"/>
              <a:t>на</a:t>
            </a:r>
            <a:r>
              <a:rPr lang="ru-RU" sz="1100" dirty="0"/>
              <a:t> декабрь</a:t>
            </a:r>
            <a:r>
              <a:rPr sz="1100" dirty="0"/>
              <a:t> 202</a:t>
            </a:r>
            <a:r>
              <a:rPr lang="ru-RU" sz="1100" dirty="0"/>
              <a:t>4</a:t>
            </a:r>
            <a:r>
              <a:rPr sz="1100" dirty="0"/>
              <a:t> г. в России работает 9 заводов по  производству ламината общей мощностью 145 млн кв. м</a:t>
            </a:r>
          </a:p>
          <a:p>
            <a:pPr marL="299085" marR="6350" indent="-287020" algn="just">
              <a:lnSpc>
                <a:spcPct val="100000"/>
              </a:lnSpc>
              <a:spcBef>
                <a:spcPts val="600"/>
              </a:spcBef>
              <a:buClr>
                <a:srgbClr val="246071"/>
              </a:buClr>
              <a:buFont typeface="Wingdings"/>
              <a:buChar char=""/>
              <a:tabLst>
                <a:tab pos="299720" algn="l"/>
              </a:tabLst>
            </a:pPr>
            <a:r>
              <a:rPr sz="1100" dirty="0"/>
              <a:t>В текущей геополитической обстановке рост продаж может быть достигнут за счет  замещения продукции европейских и китайских производителей ввиду нарушения  логистических цепочек и волатильности </a:t>
            </a:r>
            <a:r>
              <a:rPr sz="1100" dirty="0" err="1"/>
              <a:t>валютных</a:t>
            </a:r>
            <a:r>
              <a:rPr sz="1100" dirty="0"/>
              <a:t> </a:t>
            </a:r>
            <a:r>
              <a:rPr sz="1100" dirty="0" err="1"/>
              <a:t>курсов</a:t>
            </a:r>
            <a:r>
              <a:rPr lang="ru-RU" sz="1100" dirty="0"/>
              <a:t>.</a:t>
            </a:r>
            <a:endParaRPr sz="1100" dirty="0"/>
          </a:p>
        </p:txBody>
      </p:sp>
      <p:sp>
        <p:nvSpPr>
          <p:cNvPr id="7" name="object 7"/>
          <p:cNvSpPr txBox="1"/>
          <p:nvPr/>
        </p:nvSpPr>
        <p:spPr>
          <a:xfrm>
            <a:off x="8375261" y="4140129"/>
            <a:ext cx="371411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/>
              <a:t>Крупнейшие игроки российского рынка ламината в </a:t>
            </a:r>
            <a:r>
              <a:rPr sz="1100" dirty="0" smtClean="0"/>
              <a:t>202</a:t>
            </a:r>
            <a:r>
              <a:rPr lang="en-US" sz="1100" dirty="0" smtClean="0"/>
              <a:t>3</a:t>
            </a:r>
            <a:r>
              <a:rPr sz="1100" dirty="0" smtClean="0"/>
              <a:t> </a:t>
            </a:r>
            <a:r>
              <a:rPr sz="1100" dirty="0"/>
              <a:t>г.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8045577" y="5263641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FFFFFF"/>
                </a:solidFill>
                <a:latin typeface="Calibri Light"/>
                <a:cs typeface="Calibri Light"/>
              </a:rPr>
              <a:t>36</a:t>
            </a:r>
            <a:r>
              <a:rPr sz="900" b="0" spc="-10" dirty="0">
                <a:solidFill>
                  <a:srgbClr val="FFFFFF"/>
                </a:solidFill>
                <a:latin typeface="Calibri Light"/>
                <a:cs typeface="Calibri Light"/>
              </a:rPr>
              <a:t>,</a:t>
            </a:r>
            <a:r>
              <a:rPr sz="900" b="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29018" y="5466994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FFFFFF"/>
                </a:solidFill>
                <a:latin typeface="Calibri Light"/>
                <a:cs typeface="Calibri Light"/>
              </a:rPr>
              <a:t>22</a:t>
            </a:r>
            <a:r>
              <a:rPr sz="900" b="0" spc="-10" dirty="0">
                <a:solidFill>
                  <a:srgbClr val="FFFFFF"/>
                </a:solidFill>
                <a:latin typeface="Calibri Light"/>
                <a:cs typeface="Calibri Light"/>
              </a:rPr>
              <a:t>,</a:t>
            </a:r>
            <a:r>
              <a:rPr sz="900" b="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798556" y="5270753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solidFill>
                  <a:srgbClr val="FFFFFF"/>
                </a:solidFill>
                <a:latin typeface="Calibri Light"/>
                <a:cs typeface="Calibri Light"/>
              </a:rPr>
              <a:t>14</a:t>
            </a:r>
            <a:r>
              <a:rPr sz="900" b="0" spc="-10" dirty="0">
                <a:solidFill>
                  <a:srgbClr val="FFFFFF"/>
                </a:solidFill>
                <a:latin typeface="Calibri Light"/>
                <a:cs typeface="Calibri Light"/>
              </a:rPr>
              <a:t>,</a:t>
            </a:r>
            <a:r>
              <a:rPr sz="900" b="0" dirty="0">
                <a:solidFill>
                  <a:srgbClr val="FFFFFF"/>
                </a:solidFill>
                <a:latin typeface="Calibri Light"/>
                <a:cs typeface="Calibri Light"/>
              </a:rPr>
              <a:t>2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511173" y="2178558"/>
            <a:ext cx="282232" cy="931544"/>
          </a:xfrm>
          <a:custGeom>
            <a:avLst/>
            <a:gdLst/>
            <a:ahLst/>
            <a:cxnLst/>
            <a:rect l="l" t="t" r="r" b="b"/>
            <a:pathLst>
              <a:path w="295909" h="931544">
                <a:moveTo>
                  <a:pt x="295655" y="0"/>
                </a:moveTo>
                <a:lnTo>
                  <a:pt x="0" y="0"/>
                </a:lnTo>
                <a:lnTo>
                  <a:pt x="0" y="931163"/>
                </a:lnTo>
                <a:lnTo>
                  <a:pt x="295655" y="931163"/>
                </a:lnTo>
                <a:lnTo>
                  <a:pt x="295655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3" name="object 63"/>
          <p:cNvSpPr/>
          <p:nvPr/>
        </p:nvSpPr>
        <p:spPr>
          <a:xfrm>
            <a:off x="6962621" y="2132532"/>
            <a:ext cx="281021" cy="986155"/>
          </a:xfrm>
          <a:custGeom>
            <a:avLst/>
            <a:gdLst/>
            <a:ahLst/>
            <a:cxnLst/>
            <a:rect l="l" t="t" r="r" b="b"/>
            <a:pathLst>
              <a:path w="294640" h="986155">
                <a:moveTo>
                  <a:pt x="294132" y="0"/>
                </a:moveTo>
                <a:lnTo>
                  <a:pt x="0" y="0"/>
                </a:lnTo>
                <a:lnTo>
                  <a:pt x="0" y="986028"/>
                </a:lnTo>
                <a:lnTo>
                  <a:pt x="294132" y="986028"/>
                </a:lnTo>
                <a:lnTo>
                  <a:pt x="294132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7392544" y="2061556"/>
            <a:ext cx="282232" cy="1048546"/>
          </a:xfrm>
          <a:custGeom>
            <a:avLst/>
            <a:gdLst/>
            <a:ahLst/>
            <a:cxnLst/>
            <a:rect l="l" t="t" r="r" b="b"/>
            <a:pathLst>
              <a:path w="295909" h="1039494">
                <a:moveTo>
                  <a:pt x="295655" y="0"/>
                </a:moveTo>
                <a:lnTo>
                  <a:pt x="0" y="0"/>
                </a:lnTo>
                <a:lnTo>
                  <a:pt x="0" y="1039368"/>
                </a:lnTo>
                <a:lnTo>
                  <a:pt x="295655" y="1039368"/>
                </a:lnTo>
                <a:lnTo>
                  <a:pt x="295655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7834420" y="2019926"/>
            <a:ext cx="282232" cy="1090176"/>
          </a:xfrm>
          <a:custGeom>
            <a:avLst/>
            <a:gdLst/>
            <a:ahLst/>
            <a:cxnLst/>
            <a:rect l="l" t="t" r="r" b="b"/>
            <a:pathLst>
              <a:path w="295909" h="1094739">
                <a:moveTo>
                  <a:pt x="295655" y="0"/>
                </a:moveTo>
                <a:lnTo>
                  <a:pt x="0" y="0"/>
                </a:lnTo>
                <a:lnTo>
                  <a:pt x="0" y="1094232"/>
                </a:lnTo>
                <a:lnTo>
                  <a:pt x="295655" y="1094232"/>
                </a:lnTo>
                <a:lnTo>
                  <a:pt x="295655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/>
          <p:nvPr/>
        </p:nvSpPr>
        <p:spPr>
          <a:xfrm>
            <a:off x="8234145" y="1984248"/>
            <a:ext cx="282232" cy="1126300"/>
          </a:xfrm>
          <a:custGeom>
            <a:avLst/>
            <a:gdLst/>
            <a:ahLst/>
            <a:cxnLst/>
            <a:rect l="l" t="t" r="r" b="b"/>
            <a:pathLst>
              <a:path w="295909" h="1080770">
                <a:moveTo>
                  <a:pt x="295655" y="0"/>
                </a:moveTo>
                <a:lnTo>
                  <a:pt x="0" y="0"/>
                </a:lnTo>
                <a:lnTo>
                  <a:pt x="0" y="1080516"/>
                </a:lnTo>
                <a:lnTo>
                  <a:pt x="295655" y="1080516"/>
                </a:lnTo>
                <a:lnTo>
                  <a:pt x="295655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/>
          <p:nvPr/>
        </p:nvSpPr>
        <p:spPr>
          <a:xfrm>
            <a:off x="8644441" y="1932267"/>
            <a:ext cx="282232" cy="1177790"/>
          </a:xfrm>
          <a:custGeom>
            <a:avLst/>
            <a:gdLst/>
            <a:ahLst/>
            <a:cxnLst/>
            <a:rect l="l" t="t" r="r" b="b"/>
            <a:pathLst>
              <a:path w="295909" h="1122045">
                <a:moveTo>
                  <a:pt x="295655" y="0"/>
                </a:moveTo>
                <a:lnTo>
                  <a:pt x="0" y="0"/>
                </a:lnTo>
                <a:lnTo>
                  <a:pt x="0" y="1121664"/>
                </a:lnTo>
                <a:lnTo>
                  <a:pt x="295655" y="1121664"/>
                </a:lnTo>
                <a:lnTo>
                  <a:pt x="295655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/>
          <p:nvPr/>
        </p:nvSpPr>
        <p:spPr>
          <a:xfrm>
            <a:off x="9061381" y="1986089"/>
            <a:ext cx="273393" cy="1124822"/>
          </a:xfrm>
          <a:custGeom>
            <a:avLst/>
            <a:gdLst/>
            <a:ahLst/>
            <a:cxnLst/>
            <a:rect l="l" t="t" r="r" b="b"/>
            <a:pathLst>
              <a:path w="294640" h="1126489">
                <a:moveTo>
                  <a:pt x="294131" y="0"/>
                </a:moveTo>
                <a:lnTo>
                  <a:pt x="0" y="0"/>
                </a:lnTo>
                <a:lnTo>
                  <a:pt x="0" y="1126236"/>
                </a:lnTo>
                <a:lnTo>
                  <a:pt x="294131" y="1126236"/>
                </a:lnTo>
                <a:lnTo>
                  <a:pt x="294131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69"/>
          <p:cNvSpPr/>
          <p:nvPr/>
        </p:nvSpPr>
        <p:spPr>
          <a:xfrm>
            <a:off x="9501215" y="2011440"/>
            <a:ext cx="282232" cy="1105105"/>
          </a:xfrm>
          <a:custGeom>
            <a:avLst/>
            <a:gdLst/>
            <a:ahLst/>
            <a:cxnLst/>
            <a:rect l="l" t="t" r="r" b="b"/>
            <a:pathLst>
              <a:path w="295909" h="1153795">
                <a:moveTo>
                  <a:pt x="295655" y="0"/>
                </a:moveTo>
                <a:lnTo>
                  <a:pt x="0" y="0"/>
                </a:lnTo>
                <a:lnTo>
                  <a:pt x="0" y="1153668"/>
                </a:lnTo>
                <a:lnTo>
                  <a:pt x="295655" y="1153668"/>
                </a:lnTo>
                <a:lnTo>
                  <a:pt x="295655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9926855" y="1957748"/>
            <a:ext cx="282232" cy="1156611"/>
          </a:xfrm>
          <a:custGeom>
            <a:avLst/>
            <a:gdLst/>
            <a:ahLst/>
            <a:cxnLst/>
            <a:rect l="l" t="t" r="r" b="b"/>
            <a:pathLst>
              <a:path w="295909" h="1198245">
                <a:moveTo>
                  <a:pt x="295656" y="0"/>
                </a:moveTo>
                <a:lnTo>
                  <a:pt x="0" y="0"/>
                </a:lnTo>
                <a:lnTo>
                  <a:pt x="0" y="1197864"/>
                </a:lnTo>
                <a:lnTo>
                  <a:pt x="295656" y="1197864"/>
                </a:lnTo>
                <a:lnTo>
                  <a:pt x="295656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object 71"/>
          <p:cNvSpPr/>
          <p:nvPr/>
        </p:nvSpPr>
        <p:spPr>
          <a:xfrm>
            <a:off x="6749795" y="3110483"/>
            <a:ext cx="4653280" cy="0"/>
          </a:xfrm>
          <a:custGeom>
            <a:avLst/>
            <a:gdLst/>
            <a:ahLst/>
            <a:cxnLst/>
            <a:rect l="l" t="t" r="r" b="b"/>
            <a:pathLst>
              <a:path w="4653280">
                <a:moveTo>
                  <a:pt x="0" y="0"/>
                </a:moveTo>
                <a:lnTo>
                  <a:pt x="4652772" y="0"/>
                </a:lnTo>
              </a:path>
            </a:pathLst>
          </a:custGeom>
          <a:ln w="9525">
            <a:solidFill>
              <a:srgbClr val="DADAD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 txBox="1"/>
          <p:nvPr/>
        </p:nvSpPr>
        <p:spPr>
          <a:xfrm>
            <a:off x="6508667" y="1973096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Calibri Light"/>
                <a:cs typeface="Calibri Light"/>
              </a:rPr>
              <a:t>84</a:t>
            </a:r>
            <a:r>
              <a:rPr sz="900" b="0" spc="-10" dirty="0">
                <a:latin typeface="Calibri Light"/>
                <a:cs typeface="Calibri Light"/>
              </a:rPr>
              <a:t>,</a:t>
            </a:r>
            <a:r>
              <a:rPr sz="900" b="0" dirty="0">
                <a:latin typeface="Calibri Light"/>
                <a:cs typeface="Calibri Light"/>
              </a:rPr>
              <a:t>4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967771" y="1917851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Calibri Light"/>
                <a:cs typeface="Calibri Light"/>
              </a:rPr>
              <a:t>89</a:t>
            </a:r>
            <a:r>
              <a:rPr sz="900" b="0" spc="-10" dirty="0">
                <a:latin typeface="Calibri Light"/>
                <a:cs typeface="Calibri Light"/>
              </a:rPr>
              <a:t>,</a:t>
            </a:r>
            <a:r>
              <a:rPr sz="900" b="0" dirty="0">
                <a:latin typeface="Calibri Light"/>
                <a:cs typeface="Calibri Light"/>
              </a:rPr>
              <a:t>3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413906" y="1848880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Calibri Light"/>
                <a:cs typeface="Calibri Light"/>
              </a:rPr>
              <a:t>94</a:t>
            </a:r>
            <a:r>
              <a:rPr sz="900" b="0" spc="-10" dirty="0">
                <a:latin typeface="Calibri Light"/>
                <a:cs typeface="Calibri Light"/>
              </a:rPr>
              <a:t>,</a:t>
            </a:r>
            <a:r>
              <a:rPr sz="900" b="0" dirty="0">
                <a:latin typeface="Calibri Light"/>
                <a:cs typeface="Calibri Light"/>
              </a:rPr>
              <a:t>2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886596" y="1814083"/>
            <a:ext cx="226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Calibri Light"/>
                <a:cs typeface="Calibri Light"/>
              </a:rPr>
              <a:t>99</a:t>
            </a:r>
            <a:r>
              <a:rPr sz="900" b="0" spc="-10" dirty="0">
                <a:latin typeface="Calibri Light"/>
                <a:cs typeface="Calibri Light"/>
              </a:rPr>
              <a:t>,</a:t>
            </a:r>
            <a:r>
              <a:rPr sz="900" b="0" dirty="0">
                <a:latin typeface="Calibri Light"/>
                <a:cs typeface="Calibri Light"/>
              </a:rPr>
              <a:t>1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62527" y="1821902"/>
            <a:ext cx="3368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b="0" dirty="0" smtClean="0">
                <a:latin typeface="Calibri Light"/>
                <a:cs typeface="Calibri Light"/>
              </a:rPr>
              <a:t>106</a:t>
            </a:r>
            <a:r>
              <a:rPr sz="900" b="0" spc="-10" dirty="0" smtClean="0">
                <a:latin typeface="Calibri Light"/>
                <a:cs typeface="Calibri Light"/>
              </a:rPr>
              <a:t>,</a:t>
            </a:r>
            <a:r>
              <a:rPr lang="ru-RU" sz="900" dirty="0">
                <a:latin typeface="Calibri Light"/>
                <a:cs typeface="Calibri Light"/>
              </a:rPr>
              <a:t>4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668015" y="1773219"/>
            <a:ext cx="284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 smtClean="0">
                <a:latin typeface="Calibri Light"/>
                <a:cs typeface="Calibri Light"/>
              </a:rPr>
              <a:t>1</a:t>
            </a:r>
            <a:r>
              <a:rPr lang="ru-RU" sz="900" b="0" dirty="0" smtClean="0">
                <a:latin typeface="Calibri Light"/>
                <a:cs typeface="Calibri Light"/>
              </a:rPr>
              <a:t>18</a:t>
            </a:r>
            <a:r>
              <a:rPr sz="900" b="0" spc="-10" dirty="0" smtClean="0">
                <a:latin typeface="Calibri Light"/>
                <a:cs typeface="Calibri Light"/>
              </a:rPr>
              <a:t>,</a:t>
            </a:r>
            <a:r>
              <a:rPr lang="ru-RU" sz="900" dirty="0">
                <a:latin typeface="Calibri Light"/>
                <a:cs typeface="Calibri Light"/>
              </a:rPr>
              <a:t>4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115260" y="1796014"/>
            <a:ext cx="284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b="0" dirty="0" smtClean="0">
                <a:latin typeface="Calibri Light"/>
                <a:cs typeface="Calibri Light"/>
              </a:rPr>
              <a:t>99</a:t>
            </a:r>
            <a:r>
              <a:rPr sz="900" b="0" spc="-10" dirty="0" smtClean="0">
                <a:latin typeface="Calibri Light"/>
                <a:cs typeface="Calibri Light"/>
              </a:rPr>
              <a:t>,</a:t>
            </a:r>
            <a:r>
              <a:rPr lang="ru-RU" sz="900" b="0" spc="-10" dirty="0" smtClean="0">
                <a:latin typeface="Calibri Light"/>
                <a:cs typeface="Calibri Light"/>
              </a:rPr>
              <a:t>1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519501" y="1751184"/>
            <a:ext cx="24518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b="0" spc="-10" dirty="0" smtClean="0">
                <a:latin typeface="Calibri Light"/>
                <a:cs typeface="Calibri Light"/>
              </a:rPr>
              <a:t>98</a:t>
            </a:r>
            <a:r>
              <a:rPr sz="900" b="0" spc="-10" dirty="0" smtClean="0">
                <a:latin typeface="Calibri Light"/>
                <a:cs typeface="Calibri Light"/>
              </a:rPr>
              <a:t>,</a:t>
            </a:r>
            <a:r>
              <a:rPr lang="ru-RU" sz="900" b="0" dirty="0" smtClean="0">
                <a:latin typeface="Calibri Light"/>
                <a:cs typeface="Calibri Light"/>
              </a:rPr>
              <a:t>5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9932484" y="1720791"/>
            <a:ext cx="2844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>
                <a:latin typeface="Calibri Light"/>
                <a:cs typeface="Calibri Light"/>
              </a:rPr>
              <a:t>108</a:t>
            </a:r>
            <a:r>
              <a:rPr sz="900" b="0" spc="-10" dirty="0">
                <a:latin typeface="Calibri Light"/>
                <a:cs typeface="Calibri Light"/>
              </a:rPr>
              <a:t>,</a:t>
            </a:r>
            <a:r>
              <a:rPr sz="900" b="0" dirty="0">
                <a:latin typeface="Calibri Light"/>
                <a:cs typeface="Calibri Light"/>
              </a:rPr>
              <a:t>5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796798" y="3314299"/>
            <a:ext cx="176437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800" dirty="0">
              <a:latin typeface="Calibri Light"/>
              <a:cs typeface="Calibri Light"/>
            </a:endParaRPr>
          </a:p>
          <a:p>
            <a:pPr marR="49530" algn="r">
              <a:lnSpc>
                <a:spcPct val="100000"/>
              </a:lnSpc>
            </a:pPr>
            <a:r>
              <a:rPr lang="ru-RU" sz="1000" b="0" spc="-5" dirty="0" smtClean="0">
                <a:solidFill>
                  <a:srgbClr val="7E7E7E"/>
                </a:solidFill>
                <a:latin typeface="Calibri Light"/>
                <a:cs typeface="Calibri Light"/>
              </a:rPr>
              <a:t>  </a:t>
            </a:r>
            <a:r>
              <a:rPr sz="1000" b="0" spc="-5" dirty="0" err="1" smtClean="0">
                <a:solidFill>
                  <a:srgbClr val="7E7E7E"/>
                </a:solidFill>
                <a:latin typeface="Calibri Light"/>
                <a:cs typeface="Calibri Light"/>
              </a:rPr>
              <a:t>Источник</a:t>
            </a:r>
            <a:r>
              <a:rPr sz="1000" b="0" spc="-5" dirty="0" smtClean="0">
                <a:solidFill>
                  <a:srgbClr val="7E7E7E"/>
                </a:solidFill>
                <a:latin typeface="Calibri Light"/>
                <a:cs typeface="Calibri Light"/>
              </a:rPr>
              <a:t>: РОИФ</a:t>
            </a:r>
            <a:r>
              <a:rPr sz="1000" b="0" spc="-40" dirty="0" smtClean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sz="1000" b="0" spc="-5" dirty="0" err="1" smtClean="0">
                <a:solidFill>
                  <a:srgbClr val="7E7E7E"/>
                </a:solidFill>
                <a:latin typeface="Calibri Light"/>
                <a:cs typeface="Calibri Light"/>
              </a:rPr>
              <a:t>Эксперт</a:t>
            </a:r>
            <a:endParaRPr sz="1000" dirty="0">
              <a:latin typeface="Calibri Light"/>
              <a:cs typeface="Calibri Ligh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406894" y="3165475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>
                <a:latin typeface="Calibri Light"/>
                <a:cs typeface="Calibri Light"/>
              </a:rPr>
              <a:t>2018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834419" y="3157359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>
                <a:latin typeface="Calibri Light"/>
                <a:cs typeface="Calibri Light"/>
              </a:rPr>
              <a:t>2019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234144" y="3165475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>
                <a:latin typeface="Calibri Light"/>
                <a:cs typeface="Calibri Light"/>
              </a:rPr>
              <a:t>2020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625232" y="3165475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>
                <a:latin typeface="Calibri Light"/>
                <a:cs typeface="Calibri Light"/>
              </a:rPr>
              <a:t>2021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087778" y="3165475"/>
            <a:ext cx="327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2022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7" name="object 87"/>
          <p:cNvSpPr txBox="1"/>
          <p:nvPr/>
        </p:nvSpPr>
        <p:spPr>
          <a:xfrm flipH="1">
            <a:off x="9517927" y="3165474"/>
            <a:ext cx="47135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2023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934867" y="3162976"/>
            <a:ext cx="327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2024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6607897" y="1545201"/>
            <a:ext cx="1459024" cy="377825"/>
          </a:xfrm>
          <a:custGeom>
            <a:avLst/>
            <a:gdLst/>
            <a:ahLst/>
            <a:cxnLst/>
            <a:rect l="l" t="t" r="r" b="b"/>
            <a:pathLst>
              <a:path w="1605279" h="377825">
                <a:moveTo>
                  <a:pt x="1573022" y="0"/>
                </a:moveTo>
                <a:lnTo>
                  <a:pt x="0" y="0"/>
                </a:lnTo>
                <a:lnTo>
                  <a:pt x="0" y="377317"/>
                </a:lnTo>
                <a:lnTo>
                  <a:pt x="12700" y="377317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1573022" y="6350"/>
                </a:lnTo>
                <a:lnTo>
                  <a:pt x="1573022" y="0"/>
                </a:lnTo>
                <a:close/>
              </a:path>
              <a:path w="1605279" h="377825">
                <a:moveTo>
                  <a:pt x="1528572" y="96900"/>
                </a:moveTo>
                <a:lnTo>
                  <a:pt x="1566672" y="173100"/>
                </a:lnTo>
                <a:lnTo>
                  <a:pt x="1592072" y="122300"/>
                </a:lnTo>
                <a:lnTo>
                  <a:pt x="1560322" y="122300"/>
                </a:lnTo>
                <a:lnTo>
                  <a:pt x="1560322" y="118067"/>
                </a:lnTo>
                <a:lnTo>
                  <a:pt x="1528572" y="96900"/>
                </a:lnTo>
                <a:close/>
              </a:path>
              <a:path w="1605279" h="377825">
                <a:moveTo>
                  <a:pt x="1560322" y="118067"/>
                </a:moveTo>
                <a:lnTo>
                  <a:pt x="1560322" y="122300"/>
                </a:lnTo>
                <a:lnTo>
                  <a:pt x="1566672" y="122300"/>
                </a:lnTo>
                <a:lnTo>
                  <a:pt x="1560322" y="118067"/>
                </a:lnTo>
                <a:close/>
              </a:path>
              <a:path w="1605279" h="377825">
                <a:moveTo>
                  <a:pt x="1560322" y="6350"/>
                </a:moveTo>
                <a:lnTo>
                  <a:pt x="1560322" y="118067"/>
                </a:lnTo>
                <a:lnTo>
                  <a:pt x="1566672" y="122300"/>
                </a:lnTo>
                <a:lnTo>
                  <a:pt x="1573022" y="118067"/>
                </a:lnTo>
                <a:lnTo>
                  <a:pt x="1573022" y="12700"/>
                </a:lnTo>
                <a:lnTo>
                  <a:pt x="1566672" y="12700"/>
                </a:lnTo>
                <a:lnTo>
                  <a:pt x="1560322" y="6350"/>
                </a:lnTo>
                <a:close/>
              </a:path>
              <a:path w="1605279" h="377825">
                <a:moveTo>
                  <a:pt x="1573022" y="118067"/>
                </a:moveTo>
                <a:lnTo>
                  <a:pt x="1566672" y="122300"/>
                </a:lnTo>
                <a:lnTo>
                  <a:pt x="1573022" y="122300"/>
                </a:lnTo>
                <a:lnTo>
                  <a:pt x="1573022" y="118067"/>
                </a:lnTo>
                <a:close/>
              </a:path>
              <a:path w="1605279" h="377825">
                <a:moveTo>
                  <a:pt x="1604772" y="96900"/>
                </a:moveTo>
                <a:lnTo>
                  <a:pt x="1573022" y="118067"/>
                </a:lnTo>
                <a:lnTo>
                  <a:pt x="1573022" y="122300"/>
                </a:lnTo>
                <a:lnTo>
                  <a:pt x="1592072" y="122300"/>
                </a:lnTo>
                <a:lnTo>
                  <a:pt x="1604772" y="96900"/>
                </a:lnTo>
                <a:close/>
              </a:path>
              <a:path w="1605279" h="377825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1605279" h="377825">
                <a:moveTo>
                  <a:pt x="1560322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1560322" y="12700"/>
                </a:lnTo>
                <a:lnTo>
                  <a:pt x="1560322" y="6350"/>
                </a:lnTo>
                <a:close/>
              </a:path>
              <a:path w="1605279" h="377825">
                <a:moveTo>
                  <a:pt x="1573022" y="6350"/>
                </a:moveTo>
                <a:lnTo>
                  <a:pt x="1560322" y="6350"/>
                </a:lnTo>
                <a:lnTo>
                  <a:pt x="1566672" y="12700"/>
                </a:lnTo>
                <a:lnTo>
                  <a:pt x="1573022" y="12700"/>
                </a:lnTo>
                <a:lnTo>
                  <a:pt x="1573022" y="635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0" name="object 90"/>
          <p:cNvSpPr/>
          <p:nvPr/>
        </p:nvSpPr>
        <p:spPr>
          <a:xfrm>
            <a:off x="8362020" y="1504408"/>
            <a:ext cx="1344886" cy="220345"/>
          </a:xfrm>
          <a:custGeom>
            <a:avLst/>
            <a:gdLst/>
            <a:ahLst/>
            <a:cxnLst/>
            <a:rect l="l" t="t" r="r" b="b"/>
            <a:pathLst>
              <a:path w="2134234" h="220344">
                <a:moveTo>
                  <a:pt x="2102484" y="0"/>
                </a:moveTo>
                <a:lnTo>
                  <a:pt x="0" y="0"/>
                </a:lnTo>
                <a:lnTo>
                  <a:pt x="0" y="219963"/>
                </a:lnTo>
                <a:lnTo>
                  <a:pt x="12700" y="219963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102484" y="6350"/>
                </a:lnTo>
                <a:lnTo>
                  <a:pt x="2102484" y="0"/>
                </a:lnTo>
                <a:close/>
              </a:path>
              <a:path w="2134234" h="220344">
                <a:moveTo>
                  <a:pt x="2058034" y="49149"/>
                </a:moveTo>
                <a:lnTo>
                  <a:pt x="2096134" y="125349"/>
                </a:lnTo>
                <a:lnTo>
                  <a:pt x="2121534" y="74549"/>
                </a:lnTo>
                <a:lnTo>
                  <a:pt x="2089784" y="74549"/>
                </a:lnTo>
                <a:lnTo>
                  <a:pt x="2089784" y="70315"/>
                </a:lnTo>
                <a:lnTo>
                  <a:pt x="2058034" y="49149"/>
                </a:lnTo>
                <a:close/>
              </a:path>
              <a:path w="2134234" h="220344">
                <a:moveTo>
                  <a:pt x="2089784" y="70315"/>
                </a:moveTo>
                <a:lnTo>
                  <a:pt x="2089784" y="74549"/>
                </a:lnTo>
                <a:lnTo>
                  <a:pt x="2096134" y="74549"/>
                </a:lnTo>
                <a:lnTo>
                  <a:pt x="2089784" y="70315"/>
                </a:lnTo>
                <a:close/>
              </a:path>
              <a:path w="2134234" h="220344">
                <a:moveTo>
                  <a:pt x="2089784" y="6350"/>
                </a:moveTo>
                <a:lnTo>
                  <a:pt x="2089784" y="70315"/>
                </a:lnTo>
                <a:lnTo>
                  <a:pt x="2096134" y="74549"/>
                </a:lnTo>
                <a:lnTo>
                  <a:pt x="2102484" y="70315"/>
                </a:lnTo>
                <a:lnTo>
                  <a:pt x="2102484" y="12700"/>
                </a:lnTo>
                <a:lnTo>
                  <a:pt x="2096134" y="12700"/>
                </a:lnTo>
                <a:lnTo>
                  <a:pt x="2089784" y="6350"/>
                </a:lnTo>
                <a:close/>
              </a:path>
              <a:path w="2134234" h="220344">
                <a:moveTo>
                  <a:pt x="2102484" y="70315"/>
                </a:moveTo>
                <a:lnTo>
                  <a:pt x="2096134" y="74549"/>
                </a:lnTo>
                <a:lnTo>
                  <a:pt x="2102484" y="74549"/>
                </a:lnTo>
                <a:lnTo>
                  <a:pt x="2102484" y="70315"/>
                </a:lnTo>
                <a:close/>
              </a:path>
              <a:path w="2134234" h="220344">
                <a:moveTo>
                  <a:pt x="2134234" y="49149"/>
                </a:moveTo>
                <a:lnTo>
                  <a:pt x="2102484" y="70315"/>
                </a:lnTo>
                <a:lnTo>
                  <a:pt x="2102484" y="74549"/>
                </a:lnTo>
                <a:lnTo>
                  <a:pt x="2121534" y="74549"/>
                </a:lnTo>
                <a:lnTo>
                  <a:pt x="2134234" y="49149"/>
                </a:lnTo>
                <a:close/>
              </a:path>
              <a:path w="2134234" h="220344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2134234" h="220344">
                <a:moveTo>
                  <a:pt x="2089784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089784" y="12700"/>
                </a:lnTo>
                <a:lnTo>
                  <a:pt x="2089784" y="6350"/>
                </a:lnTo>
                <a:close/>
              </a:path>
              <a:path w="2134234" h="220344">
                <a:moveTo>
                  <a:pt x="2102484" y="6350"/>
                </a:moveTo>
                <a:lnTo>
                  <a:pt x="2089784" y="6350"/>
                </a:lnTo>
                <a:lnTo>
                  <a:pt x="2096134" y="12700"/>
                </a:lnTo>
                <a:lnTo>
                  <a:pt x="2102484" y="12700"/>
                </a:lnTo>
                <a:lnTo>
                  <a:pt x="2102484" y="635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1" name="object 91"/>
          <p:cNvSpPr txBox="1"/>
          <p:nvPr/>
        </p:nvSpPr>
        <p:spPr>
          <a:xfrm>
            <a:off x="8716056" y="1277998"/>
            <a:ext cx="866048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dirty="0"/>
              <a:t>CAGR: +2</a:t>
            </a:r>
            <a:r>
              <a:rPr lang="en-US" sz="1000" dirty="0"/>
              <a:t>,0</a:t>
            </a:r>
            <a:r>
              <a:rPr sz="1100" dirty="0"/>
              <a:t>%</a:t>
            </a:r>
          </a:p>
        </p:txBody>
      </p:sp>
      <p:sp>
        <p:nvSpPr>
          <p:cNvPr id="93" name="object 93"/>
          <p:cNvSpPr txBox="1">
            <a:spLocks noGrp="1"/>
          </p:cNvSpPr>
          <p:nvPr>
            <p:ph type="sldNum" sz="quarter" idx="4294967295"/>
          </p:nvPr>
        </p:nvSpPr>
        <p:spPr>
          <a:xfrm>
            <a:off x="11935460" y="6551663"/>
            <a:ext cx="256540" cy="20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35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92" name="object 92"/>
          <p:cNvSpPr txBox="1"/>
          <p:nvPr/>
        </p:nvSpPr>
        <p:spPr>
          <a:xfrm>
            <a:off x="6253734" y="896436"/>
            <a:ext cx="2686050" cy="733534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100" dirty="0"/>
              <a:t>Динамика рынка ламината в 2016-202</a:t>
            </a:r>
            <a:r>
              <a:rPr lang="ru-RU" sz="1100" dirty="0"/>
              <a:t>7</a:t>
            </a:r>
            <a:r>
              <a:rPr sz="1100" dirty="0"/>
              <a:t> гг</a:t>
            </a:r>
            <a:r>
              <a:rPr sz="1200" b="0" dirty="0">
                <a:solidFill>
                  <a:srgbClr val="151517"/>
                </a:solidFill>
                <a:latin typeface="Calibri Light"/>
                <a:cs typeface="Calibri Light"/>
              </a:rPr>
              <a:t>.</a:t>
            </a:r>
            <a:endParaRPr sz="12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0" spc="-10" dirty="0">
                <a:solidFill>
                  <a:srgbClr val="7E7E7E"/>
                </a:solidFill>
                <a:latin typeface="Calibri Light"/>
                <a:cs typeface="Calibri Light"/>
              </a:rPr>
              <a:t>млн </a:t>
            </a:r>
            <a:r>
              <a:rPr sz="1000" b="0" spc="-5" dirty="0">
                <a:solidFill>
                  <a:srgbClr val="7E7E7E"/>
                </a:solidFill>
                <a:latin typeface="Calibri Light"/>
                <a:cs typeface="Calibri Light"/>
              </a:rPr>
              <a:t>кв.</a:t>
            </a:r>
            <a:r>
              <a:rPr sz="1000" b="0" spc="20" dirty="0">
                <a:solidFill>
                  <a:srgbClr val="7E7E7E"/>
                </a:solidFill>
                <a:latin typeface="Calibri Light"/>
                <a:cs typeface="Calibri Light"/>
              </a:rPr>
              <a:t> </a:t>
            </a:r>
            <a:r>
              <a:rPr sz="1000" b="0" spc="-5" dirty="0" smtClean="0">
                <a:solidFill>
                  <a:srgbClr val="7E7E7E"/>
                </a:solidFill>
                <a:latin typeface="Calibri Light"/>
                <a:cs typeface="Calibri Light"/>
              </a:rPr>
              <a:t>м</a:t>
            </a:r>
            <a:r>
              <a:rPr lang="en-US" sz="1000" spc="-5" dirty="0" smtClean="0">
                <a:solidFill>
                  <a:srgbClr val="151517"/>
                </a:solidFill>
                <a:latin typeface="Calibri Light"/>
                <a:cs typeface="Calibri Light"/>
              </a:rPr>
              <a:t>                     </a:t>
            </a:r>
          </a:p>
          <a:p>
            <a:pPr marL="12700">
              <a:spcBef>
                <a:spcPts val="130"/>
              </a:spcBef>
            </a:pPr>
            <a:r>
              <a:rPr lang="en-US" sz="1000" spc="-5" dirty="0" smtClean="0">
                <a:solidFill>
                  <a:srgbClr val="151517"/>
                </a:solidFill>
                <a:latin typeface="Calibri Light"/>
                <a:cs typeface="Calibri Light"/>
              </a:rPr>
              <a:t>                   </a:t>
            </a:r>
            <a:r>
              <a:rPr lang="en-US" sz="1100" dirty="0"/>
              <a:t>  </a:t>
            </a:r>
            <a:r>
              <a:rPr lang="en-US" sz="1000" dirty="0"/>
              <a:t>CAGR: +5,5%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sz="1000" dirty="0" smtClean="0">
              <a:latin typeface="Calibri Light"/>
              <a:cs typeface="Calibri Light"/>
            </a:endParaRPr>
          </a:p>
        </p:txBody>
      </p:sp>
      <p:sp>
        <p:nvSpPr>
          <p:cNvPr id="96" name="object 70"/>
          <p:cNvSpPr/>
          <p:nvPr/>
        </p:nvSpPr>
        <p:spPr>
          <a:xfrm>
            <a:off x="10357989" y="1917851"/>
            <a:ext cx="282232" cy="1200836"/>
          </a:xfrm>
          <a:custGeom>
            <a:avLst/>
            <a:gdLst/>
            <a:ahLst/>
            <a:cxnLst/>
            <a:rect l="l" t="t" r="r" b="b"/>
            <a:pathLst>
              <a:path w="295909" h="1198245">
                <a:moveTo>
                  <a:pt x="295656" y="0"/>
                </a:moveTo>
                <a:lnTo>
                  <a:pt x="0" y="0"/>
                </a:lnTo>
                <a:lnTo>
                  <a:pt x="0" y="1197864"/>
                </a:lnTo>
                <a:lnTo>
                  <a:pt x="295656" y="1197864"/>
                </a:lnTo>
                <a:lnTo>
                  <a:pt x="295656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7" name="object 88"/>
          <p:cNvSpPr txBox="1"/>
          <p:nvPr/>
        </p:nvSpPr>
        <p:spPr>
          <a:xfrm>
            <a:off x="10393464" y="3163918"/>
            <a:ext cx="327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202</a:t>
            </a:r>
            <a:r>
              <a:rPr lang="en-US" sz="900" b="0" spc="-5" dirty="0" smtClean="0">
                <a:latin typeface="Calibri Light"/>
                <a:cs typeface="Calibri Light"/>
              </a:rPr>
              <a:t>5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03" name="object 70"/>
          <p:cNvSpPr/>
          <p:nvPr/>
        </p:nvSpPr>
        <p:spPr>
          <a:xfrm>
            <a:off x="10807083" y="1883351"/>
            <a:ext cx="282232" cy="1226751"/>
          </a:xfrm>
          <a:custGeom>
            <a:avLst/>
            <a:gdLst/>
            <a:ahLst/>
            <a:cxnLst/>
            <a:rect l="l" t="t" r="r" b="b"/>
            <a:pathLst>
              <a:path w="295909" h="1198245">
                <a:moveTo>
                  <a:pt x="295656" y="0"/>
                </a:moveTo>
                <a:lnTo>
                  <a:pt x="0" y="0"/>
                </a:lnTo>
                <a:lnTo>
                  <a:pt x="0" y="1197864"/>
                </a:lnTo>
                <a:lnTo>
                  <a:pt x="295656" y="1197864"/>
                </a:lnTo>
                <a:lnTo>
                  <a:pt x="295656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" name="object 88"/>
          <p:cNvSpPr txBox="1"/>
          <p:nvPr/>
        </p:nvSpPr>
        <p:spPr>
          <a:xfrm>
            <a:off x="10852062" y="3165474"/>
            <a:ext cx="327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202</a:t>
            </a:r>
            <a:r>
              <a:rPr lang="en-US" sz="900" spc="-5" dirty="0">
                <a:latin typeface="Calibri Light"/>
                <a:cs typeface="Calibri Light"/>
              </a:rPr>
              <a:t>6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05" name="object 70"/>
          <p:cNvSpPr/>
          <p:nvPr/>
        </p:nvSpPr>
        <p:spPr>
          <a:xfrm>
            <a:off x="11234648" y="1821902"/>
            <a:ext cx="282232" cy="1296785"/>
          </a:xfrm>
          <a:custGeom>
            <a:avLst/>
            <a:gdLst/>
            <a:ahLst/>
            <a:cxnLst/>
            <a:rect l="l" t="t" r="r" b="b"/>
            <a:pathLst>
              <a:path w="295909" h="1198245">
                <a:moveTo>
                  <a:pt x="295656" y="0"/>
                </a:moveTo>
                <a:lnTo>
                  <a:pt x="0" y="0"/>
                </a:lnTo>
                <a:lnTo>
                  <a:pt x="0" y="1197864"/>
                </a:lnTo>
                <a:lnTo>
                  <a:pt x="295656" y="1197864"/>
                </a:lnTo>
                <a:lnTo>
                  <a:pt x="295656" y="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6" name="object 88"/>
          <p:cNvSpPr txBox="1"/>
          <p:nvPr/>
        </p:nvSpPr>
        <p:spPr>
          <a:xfrm>
            <a:off x="11269002" y="3157236"/>
            <a:ext cx="3276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202</a:t>
            </a:r>
            <a:r>
              <a:rPr lang="en-US" sz="900" spc="-5" dirty="0" smtClean="0">
                <a:latin typeface="Calibri Light"/>
                <a:cs typeface="Calibri Light"/>
              </a:rPr>
              <a:t>7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07" name="object 80"/>
          <p:cNvSpPr txBox="1"/>
          <p:nvPr/>
        </p:nvSpPr>
        <p:spPr>
          <a:xfrm>
            <a:off x="10403004" y="1700014"/>
            <a:ext cx="284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 smtClean="0">
                <a:latin typeface="Calibri Light"/>
                <a:cs typeface="Calibri Light"/>
              </a:rPr>
              <a:t>108</a:t>
            </a:r>
            <a:r>
              <a:rPr sz="900" b="0" spc="-10" dirty="0" smtClean="0">
                <a:latin typeface="Calibri Light"/>
                <a:cs typeface="Calibri Light"/>
              </a:rPr>
              <a:t>,</a:t>
            </a:r>
            <a:r>
              <a:rPr lang="en-US" sz="900" b="0" spc="-10" dirty="0" smtClean="0">
                <a:latin typeface="Calibri Light"/>
                <a:cs typeface="Calibri Light"/>
              </a:rPr>
              <a:t>9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08" name="object 80"/>
          <p:cNvSpPr txBox="1"/>
          <p:nvPr/>
        </p:nvSpPr>
        <p:spPr>
          <a:xfrm>
            <a:off x="10800086" y="1664355"/>
            <a:ext cx="284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00" b="0" dirty="0" smtClean="0">
                <a:latin typeface="Calibri Light"/>
                <a:cs typeface="Calibri Light"/>
              </a:rPr>
              <a:t>115,1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09" name="object 80"/>
          <p:cNvSpPr txBox="1"/>
          <p:nvPr/>
        </p:nvSpPr>
        <p:spPr>
          <a:xfrm>
            <a:off x="11275833" y="1623704"/>
            <a:ext cx="2844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dirty="0" smtClean="0">
                <a:latin typeface="Calibri Light"/>
                <a:cs typeface="Calibri Light"/>
              </a:rPr>
              <a:t>1</a:t>
            </a:r>
            <a:r>
              <a:rPr lang="en-US" sz="900" b="0" dirty="0" smtClean="0">
                <a:latin typeface="Calibri Light"/>
                <a:cs typeface="Calibri Light"/>
              </a:rPr>
              <a:t>22,7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10" name="object 91"/>
          <p:cNvSpPr txBox="1"/>
          <p:nvPr/>
        </p:nvSpPr>
        <p:spPr>
          <a:xfrm>
            <a:off x="10368629" y="1261251"/>
            <a:ext cx="82086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00"/>
              </a:spcBef>
              <a:defRPr sz="900" b="0" spc="-5">
                <a:solidFill>
                  <a:srgbClr val="151517"/>
                </a:solidFill>
                <a:latin typeface="Calibri Light"/>
                <a:cs typeface="Calibri Light"/>
              </a:defRPr>
            </a:lvl1pPr>
          </a:lstStyle>
          <a:p>
            <a:r>
              <a:rPr sz="1000" dirty="0">
                <a:solidFill>
                  <a:schemeClr val="tx1"/>
                </a:solidFill>
                <a:latin typeface="+mn-lt"/>
                <a:cs typeface="+mn-cs"/>
              </a:rPr>
              <a:t>CAGR: +</a:t>
            </a:r>
            <a:r>
              <a:rPr lang="ru-RU" sz="1000" dirty="0">
                <a:solidFill>
                  <a:schemeClr val="tx1"/>
                </a:solidFill>
                <a:latin typeface="+mn-lt"/>
                <a:cs typeface="+mn-cs"/>
              </a:rPr>
              <a:t>4,2</a:t>
            </a:r>
            <a:r>
              <a:rPr sz="1000" dirty="0">
                <a:solidFill>
                  <a:schemeClr val="tx1"/>
                </a:solidFill>
                <a:latin typeface="+mn-lt"/>
                <a:cs typeface="+mn-cs"/>
              </a:rPr>
              <a:t>%</a:t>
            </a:r>
          </a:p>
        </p:txBody>
      </p:sp>
      <p:sp>
        <p:nvSpPr>
          <p:cNvPr id="111" name="object 90"/>
          <p:cNvSpPr/>
          <p:nvPr/>
        </p:nvSpPr>
        <p:spPr>
          <a:xfrm>
            <a:off x="10007071" y="1496562"/>
            <a:ext cx="1477463" cy="220345"/>
          </a:xfrm>
          <a:custGeom>
            <a:avLst/>
            <a:gdLst/>
            <a:ahLst/>
            <a:cxnLst/>
            <a:rect l="l" t="t" r="r" b="b"/>
            <a:pathLst>
              <a:path w="2134234" h="220344">
                <a:moveTo>
                  <a:pt x="2102484" y="0"/>
                </a:moveTo>
                <a:lnTo>
                  <a:pt x="0" y="0"/>
                </a:lnTo>
                <a:lnTo>
                  <a:pt x="0" y="219963"/>
                </a:lnTo>
                <a:lnTo>
                  <a:pt x="12700" y="219963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102484" y="6350"/>
                </a:lnTo>
                <a:lnTo>
                  <a:pt x="2102484" y="0"/>
                </a:lnTo>
                <a:close/>
              </a:path>
              <a:path w="2134234" h="220344">
                <a:moveTo>
                  <a:pt x="2058034" y="49149"/>
                </a:moveTo>
                <a:lnTo>
                  <a:pt x="2096134" y="125349"/>
                </a:lnTo>
                <a:lnTo>
                  <a:pt x="2121534" y="74549"/>
                </a:lnTo>
                <a:lnTo>
                  <a:pt x="2089784" y="74549"/>
                </a:lnTo>
                <a:lnTo>
                  <a:pt x="2089784" y="70315"/>
                </a:lnTo>
                <a:lnTo>
                  <a:pt x="2058034" y="49149"/>
                </a:lnTo>
                <a:close/>
              </a:path>
              <a:path w="2134234" h="220344">
                <a:moveTo>
                  <a:pt x="2089784" y="70315"/>
                </a:moveTo>
                <a:lnTo>
                  <a:pt x="2089784" y="74549"/>
                </a:lnTo>
                <a:lnTo>
                  <a:pt x="2096134" y="74549"/>
                </a:lnTo>
                <a:lnTo>
                  <a:pt x="2089784" y="70315"/>
                </a:lnTo>
                <a:close/>
              </a:path>
              <a:path w="2134234" h="220344">
                <a:moveTo>
                  <a:pt x="2089784" y="6350"/>
                </a:moveTo>
                <a:lnTo>
                  <a:pt x="2089784" y="70315"/>
                </a:lnTo>
                <a:lnTo>
                  <a:pt x="2096134" y="74549"/>
                </a:lnTo>
                <a:lnTo>
                  <a:pt x="2102484" y="70315"/>
                </a:lnTo>
                <a:lnTo>
                  <a:pt x="2102484" y="12700"/>
                </a:lnTo>
                <a:lnTo>
                  <a:pt x="2096134" y="12700"/>
                </a:lnTo>
                <a:lnTo>
                  <a:pt x="2089784" y="6350"/>
                </a:lnTo>
                <a:close/>
              </a:path>
              <a:path w="2134234" h="220344">
                <a:moveTo>
                  <a:pt x="2102484" y="70315"/>
                </a:moveTo>
                <a:lnTo>
                  <a:pt x="2096134" y="74549"/>
                </a:lnTo>
                <a:lnTo>
                  <a:pt x="2102484" y="74549"/>
                </a:lnTo>
                <a:lnTo>
                  <a:pt x="2102484" y="70315"/>
                </a:lnTo>
                <a:close/>
              </a:path>
              <a:path w="2134234" h="220344">
                <a:moveTo>
                  <a:pt x="2134234" y="49149"/>
                </a:moveTo>
                <a:lnTo>
                  <a:pt x="2102484" y="70315"/>
                </a:lnTo>
                <a:lnTo>
                  <a:pt x="2102484" y="74549"/>
                </a:lnTo>
                <a:lnTo>
                  <a:pt x="2121534" y="74549"/>
                </a:lnTo>
                <a:lnTo>
                  <a:pt x="2134234" y="49149"/>
                </a:lnTo>
                <a:close/>
              </a:path>
              <a:path w="2134234" h="220344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2134234" h="220344">
                <a:moveTo>
                  <a:pt x="2089784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089784" y="12700"/>
                </a:lnTo>
                <a:lnTo>
                  <a:pt x="2089784" y="6350"/>
                </a:lnTo>
                <a:close/>
              </a:path>
              <a:path w="2134234" h="220344">
                <a:moveTo>
                  <a:pt x="2102484" y="6350"/>
                </a:moveTo>
                <a:lnTo>
                  <a:pt x="2089784" y="6350"/>
                </a:lnTo>
                <a:lnTo>
                  <a:pt x="2096134" y="12700"/>
                </a:lnTo>
                <a:lnTo>
                  <a:pt x="2102484" y="12700"/>
                </a:lnTo>
                <a:lnTo>
                  <a:pt x="2102484" y="6350"/>
                </a:lnTo>
                <a:close/>
              </a:path>
            </a:pathLst>
          </a:custGeom>
          <a:solidFill>
            <a:srgbClr val="81D4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2" name="object 82"/>
          <p:cNvSpPr txBox="1"/>
          <p:nvPr/>
        </p:nvSpPr>
        <p:spPr>
          <a:xfrm>
            <a:off x="6501334" y="3160218"/>
            <a:ext cx="131513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201</a:t>
            </a:r>
            <a:r>
              <a:rPr lang="ru-RU" sz="900" b="0" spc="-5" dirty="0" smtClean="0">
                <a:latin typeface="Calibri Light"/>
                <a:cs typeface="Calibri Light"/>
              </a:rPr>
              <a:t>6</a:t>
            </a:r>
            <a:endParaRPr sz="900" dirty="0">
              <a:latin typeface="Calibri Light"/>
              <a:cs typeface="Calibri Light"/>
            </a:endParaRPr>
          </a:p>
        </p:txBody>
      </p:sp>
      <p:sp>
        <p:nvSpPr>
          <p:cNvPr id="113" name="object 82"/>
          <p:cNvSpPr txBox="1"/>
          <p:nvPr/>
        </p:nvSpPr>
        <p:spPr>
          <a:xfrm>
            <a:off x="6955840" y="3170808"/>
            <a:ext cx="2571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0" spc="-5" dirty="0" smtClean="0">
                <a:latin typeface="Calibri Light"/>
                <a:cs typeface="Calibri Light"/>
              </a:rPr>
              <a:t>201</a:t>
            </a:r>
            <a:r>
              <a:rPr lang="ru-RU" sz="900" b="0" spc="-5" dirty="0" smtClean="0">
                <a:latin typeface="Calibri Light"/>
                <a:cs typeface="Calibri Light"/>
              </a:rPr>
              <a:t>7</a:t>
            </a:r>
            <a:endParaRPr sz="900" dirty="0">
              <a:latin typeface="Calibri Light"/>
              <a:cs typeface="Calibri 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5586" y="4690768"/>
            <a:ext cx="2572853" cy="18484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69" y="4764732"/>
            <a:ext cx="7858125" cy="1809750"/>
          </a:xfrm>
          <a:prstGeom prst="rect">
            <a:avLst/>
          </a:prstGeom>
        </p:spPr>
      </p:pic>
      <p:sp>
        <p:nvSpPr>
          <p:cNvPr id="116" name="object 7"/>
          <p:cNvSpPr txBox="1"/>
          <p:nvPr/>
        </p:nvSpPr>
        <p:spPr>
          <a:xfrm>
            <a:off x="285700" y="4063606"/>
            <a:ext cx="7759878" cy="533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dirty="0" smtClean="0"/>
              <a:t>Производственная мощность завода составляет 4 млн.м2 в год.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dirty="0" smtClean="0"/>
              <a:t>Финансовая модель построена при пессимистическом сценарии до 1,4 млн.м2 в год. При данном расчете выручка  от продажи ламината составит 1 133 млн. руб. в год, </a:t>
            </a:r>
            <a:r>
              <a:rPr lang="en-US" sz="1100" dirty="0" smtClean="0"/>
              <a:t>EBITDA </a:t>
            </a:r>
            <a:r>
              <a:rPr lang="ru-RU" sz="1100" dirty="0" smtClean="0"/>
              <a:t>201 руб. </a:t>
            </a:r>
            <a:r>
              <a:rPr lang="ru-RU" sz="1100" dirty="0" err="1" smtClean="0"/>
              <a:t>млн.в</a:t>
            </a:r>
            <a:r>
              <a:rPr lang="ru-RU" sz="1100" dirty="0" smtClean="0"/>
              <a:t> год.</a:t>
            </a: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2496982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04850" y="352425"/>
            <a:ext cx="10715626" cy="6194516"/>
          </a:xfrm>
          <a:prstGeom prst="rect">
            <a:avLst/>
          </a:prstGeom>
          <a:gradFill>
            <a:gsLst>
              <a:gs pos="7000">
                <a:srgbClr val="00B050"/>
              </a:gs>
              <a:gs pos="72000">
                <a:srgbClr val="FCA192"/>
              </a:gs>
              <a:gs pos="86000">
                <a:srgbClr val="F96E63"/>
              </a:gs>
              <a:gs pos="100000">
                <a:srgbClr val="FF0000"/>
              </a:gs>
            </a:gsLst>
            <a:lin ang="5400000" scaled="1"/>
          </a:gradFill>
          <a:effectLst>
            <a:reflection stA="45000" endPos="0" dist="50800" dir="5400000" sy="-100000" algn="bl" rotWithShape="0"/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ru-RU" sz="2400" dirty="0" smtClean="0">
              <a:solidFill>
                <a:prstClr val="black"/>
              </a:solidFill>
            </a:endParaRP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400" b="1" dirty="0" smtClean="0"/>
              <a:t>Продажа </a:t>
            </a:r>
            <a:r>
              <a:rPr lang="ru-RU" sz="2400" b="1" dirty="0"/>
              <a:t>оборудования по производству ламината HOMAG и BURKLE, посредством электронных торгов на следующих условиях: 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400" b="1" dirty="0"/>
              <a:t>Единый лот из 2-х производственных линий </a:t>
            </a:r>
            <a:r>
              <a:rPr lang="en-US" sz="2400" b="1" dirty="0"/>
              <a:t>HOMAG</a:t>
            </a:r>
            <a:r>
              <a:rPr lang="ru-RU" sz="2400" b="1" dirty="0"/>
              <a:t> и </a:t>
            </a:r>
            <a:r>
              <a:rPr lang="en-US" sz="2400" b="1" dirty="0"/>
              <a:t>BURKLE</a:t>
            </a:r>
            <a:r>
              <a:rPr lang="ru-RU" sz="2400" b="1" dirty="0"/>
              <a:t> принадлежащих ПАО Банк </a:t>
            </a:r>
            <a:r>
              <a:rPr lang="ru-RU" sz="2400" b="1" dirty="0" smtClean="0"/>
              <a:t>ЗЕНИТ;</a:t>
            </a:r>
          </a:p>
          <a:p>
            <a:pPr marL="0" indent="0" algn="ctr">
              <a:buNone/>
            </a:pPr>
            <a:r>
              <a:rPr lang="ru-RU" dirty="0" smtClean="0"/>
              <a:t>Ссылка </a:t>
            </a:r>
            <a:r>
              <a:rPr lang="ru-RU" dirty="0"/>
              <a:t>на </a:t>
            </a:r>
            <a:r>
              <a:rPr lang="ru-RU" dirty="0" smtClean="0"/>
              <a:t>торги</a:t>
            </a:r>
            <a:r>
              <a:rPr lang="ru-RU" dirty="0" smtClean="0"/>
              <a:t>: </a:t>
            </a:r>
            <a:r>
              <a:rPr lang="ru-RU" u="sng" dirty="0">
                <a:hlinkClick r:id="rId2"/>
              </a:rPr>
              <a:t>https://utp.sberbank-ast.ru/Property/NBT/PurchaseView/30/0/0/3873537</a:t>
            </a:r>
            <a:r>
              <a:rPr lang="ru-RU" dirty="0"/>
              <a:t> </a:t>
            </a:r>
            <a:endParaRPr lang="ru-RU" dirty="0"/>
          </a:p>
          <a:p>
            <a:pPr marL="0" lvl="0" indent="0" algn="ctr">
              <a:buNone/>
            </a:pPr>
            <a:r>
              <a:rPr lang="ru-RU" sz="2400" b="1" dirty="0" smtClean="0"/>
              <a:t>Организатор </a:t>
            </a:r>
            <a:r>
              <a:rPr lang="ru-RU" sz="2400" b="1" dirty="0"/>
              <a:t>торгов АО «Сбербанк-АСТ; Тип торгов – «голландский аукцион</a:t>
            </a:r>
            <a:r>
              <a:rPr lang="ru-RU" sz="2400" b="1" dirty="0" smtClean="0"/>
              <a:t>»;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400" b="1" dirty="0" smtClean="0"/>
              <a:t>Стартовая </a:t>
            </a:r>
            <a:r>
              <a:rPr lang="ru-RU" sz="2400" b="1" dirty="0"/>
              <a:t>цена– </a:t>
            </a:r>
            <a:r>
              <a:rPr lang="ru-RU" sz="2400" b="1" dirty="0" smtClean="0"/>
              <a:t>30 </a:t>
            </a:r>
            <a:r>
              <a:rPr lang="ru-RU" sz="2400" b="1" dirty="0"/>
              <a:t>000 000 рублей (с НДС);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400" b="1" dirty="0"/>
              <a:t>Минимальная цена – </a:t>
            </a:r>
            <a:r>
              <a:rPr lang="ru-RU" sz="2400" b="1" dirty="0" smtClean="0"/>
              <a:t>7</a:t>
            </a:r>
            <a:r>
              <a:rPr lang="ru-RU" sz="2400" b="1" dirty="0"/>
              <a:t> 000 000 рублей (с НДС);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400" b="1" dirty="0"/>
              <a:t>Задаток – 3% от стартовой цены </a:t>
            </a:r>
            <a:r>
              <a:rPr lang="ru-RU" sz="2400" b="1"/>
              <a:t>реализации </a:t>
            </a:r>
            <a:r>
              <a:rPr lang="ru-RU" sz="2400" b="1" smtClean="0"/>
              <a:t>(900 </a:t>
            </a:r>
            <a:r>
              <a:rPr lang="ru-RU" sz="2400" b="1" dirty="0"/>
              <a:t>000 рублей);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ru-RU" sz="2400" b="1" dirty="0"/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400" b="1" dirty="0"/>
              <a:t>Контактное лицо Паршуткина М.Н., тел +7-985-437-66-00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904640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2022</Words>
  <Application>Microsoft Office PowerPoint</Application>
  <PresentationFormat>Широкоэкранный</PresentationFormat>
  <Paragraphs>154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Тема Office</vt:lpstr>
      <vt:lpstr>Оборудование для производства ламинированного напольного покрытия (ламината)</vt:lpstr>
      <vt:lpstr>Общая информация</vt:lpstr>
      <vt:lpstr>BURKLE короткотактная прессовая линия проходного типа модель ODWD 2228/400 для покрытия МДФ и ХДФ плит меламиновыми пленками</vt:lpstr>
      <vt:lpstr>Технические данные пресса BURKLE</vt:lpstr>
      <vt:lpstr>HOMAG OPTIMAT FPR225/7/10/PL/L полуавтоматическая линия форматирования для производства напольного покрытия - OPTIMAT FPR 225/7/10/PL/L № 0-203-34-4873 2004г. (Продольная машина) - OPTIMAT FPR 226/7/15/PL/Q № 0-203-34-4875 2004г. (Поперечная машина) </vt:lpstr>
      <vt:lpstr>Технические данные HOMAG(ширина заготовки мин.-макс.)</vt:lpstr>
      <vt:lpstr>Пресс-пластин SESA (производство Италия). </vt:lpstr>
      <vt:lpstr>Описание технологического процесса. Ламинирование. </vt:lpstr>
      <vt:lpstr>Описание технологического процесса. Форматирование.</vt:lpstr>
      <vt:lpstr>Описание технологического процесса. Упаковка.</vt:lpstr>
      <vt:lpstr>Презентация PowerPoint</vt:lpstr>
      <vt:lpstr>Широкие возможности увеличения продаж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Оборудования для производства ламинированного напольного покрытия (ламината)</dc:title>
  <dc:creator>Александр Сидорянский</dc:creator>
  <cp:lastModifiedBy>Паршуткина Мария Николаевна</cp:lastModifiedBy>
  <cp:revision>56</cp:revision>
  <dcterms:created xsi:type="dcterms:W3CDTF">2024-11-26T07:00:03Z</dcterms:created>
  <dcterms:modified xsi:type="dcterms:W3CDTF">2026-03-17T12:36:59Z</dcterms:modified>
</cp:coreProperties>
</file>